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682abf6d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682abf6d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682abf6d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682abf6d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682abf6d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682abf6d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682abf6d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682abf6d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682abf6d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682abf6d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682abf6d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682abf6d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8682abf6d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8682abf6d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8682abf6d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682abf6d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682abf6d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682abf6d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8682abf6d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8682abf6d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8682abf6d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682abf6d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8682abf6d0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682abf6d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682abf6d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682abf6d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682abf6d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682abf6d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8682abf6d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682abf6d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682abf6d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682abf6d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682abf6d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682abf6d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682abf6d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682abf6d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682abf6d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682abf6d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682abf6d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682abf6d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682abf6d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682abf6d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youtube.com/watch?v=dDGUmsZlbjI" TargetMode="External"/><Relationship Id="rId4" Type="http://schemas.openxmlformats.org/officeDocument/2006/relationships/image" Target="../media/image12.jpg"/><Relationship Id="rId5" Type="http://schemas.openxmlformats.org/officeDocument/2006/relationships/hyperlink" Target="http://www.youtube.com/watch?v=FfOeRc5KByU" TargetMode="External"/><Relationship Id="rId6" Type="http://schemas.openxmlformats.org/officeDocument/2006/relationships/image" Target="../media/image10.jpg"/><Relationship Id="rId7"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youtube.com/watch?v=P7AlG1USvGQ" TargetMode="External"/><Relationship Id="rId4" Type="http://schemas.openxmlformats.org/officeDocument/2006/relationships/image" Target="../media/image21.jpg"/><Relationship Id="rId5"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hyperlink" Target="http://www.youtube.com/watch?v=nnAjWKBdEY0" TargetMode="External"/><Relationship Id="rId5" Type="http://schemas.openxmlformats.org/officeDocument/2006/relationships/image" Target="../media/image26.jpg"/><Relationship Id="rId6" Type="http://schemas.openxmlformats.org/officeDocument/2006/relationships/hyperlink" Target="http://www.youtube.com/watch?v=2bDySoV6ltw" TargetMode="External"/><Relationship Id="rId7"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5.jpg"/><Relationship Id="rId4" Type="http://schemas.openxmlformats.org/officeDocument/2006/relationships/hyperlink" Target="http://www.youtube.com/watch?v=AKBIaL9norM" TargetMode="External"/><Relationship Id="rId5" Type="http://schemas.openxmlformats.org/officeDocument/2006/relationships/image" Target="../media/image29.jpg"/><Relationship Id="rId6" Type="http://schemas.openxmlformats.org/officeDocument/2006/relationships/hyperlink" Target="http://www.youtube.com/watch?v=aYJX2WIqkK8" TargetMode="External"/><Relationship Id="rId7"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4.jpg"/><Relationship Id="rId4" Type="http://schemas.openxmlformats.org/officeDocument/2006/relationships/hyperlink" Target="http://www.youtube.com/watch?v=-WXcUepOKWE" TargetMode="External"/><Relationship Id="rId5" Type="http://schemas.openxmlformats.org/officeDocument/2006/relationships/image" Target="../media/image24.jpg"/><Relationship Id="rId6" Type="http://schemas.openxmlformats.org/officeDocument/2006/relationships/hyperlink" Target="http://www.youtube.com/watch?v=lDpFwJoECv0" TargetMode="External"/><Relationship Id="rId7"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2.jpg"/><Relationship Id="rId4" Type="http://schemas.openxmlformats.org/officeDocument/2006/relationships/hyperlink" Target="http://www.youtube.com/watch?v=A_jZeh0k2MY" TargetMode="External"/><Relationship Id="rId9" Type="http://schemas.openxmlformats.org/officeDocument/2006/relationships/image" Target="../media/image38.jpg"/><Relationship Id="rId5" Type="http://schemas.openxmlformats.org/officeDocument/2006/relationships/image" Target="../media/image36.jpg"/><Relationship Id="rId6" Type="http://schemas.openxmlformats.org/officeDocument/2006/relationships/hyperlink" Target="http://www.youtube.com/watch?v=d1j-TGdj8ng" TargetMode="External"/><Relationship Id="rId7" Type="http://schemas.openxmlformats.org/officeDocument/2006/relationships/image" Target="../media/image33.jpg"/><Relationship Id="rId8" Type="http://schemas.openxmlformats.org/officeDocument/2006/relationships/hyperlink" Target="http://www.youtube.com/watch?v=stQAI7oMAF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www.youtube.com/watch?v=DUdbR-iPnhk" TargetMode="External"/><Relationship Id="rId4" Type="http://schemas.openxmlformats.org/officeDocument/2006/relationships/image" Target="../media/image31.jpg"/><Relationship Id="rId5" Type="http://schemas.openxmlformats.org/officeDocument/2006/relationships/hyperlink" Target="http://www.youtube.com/watch?v=kDKG9j9W7L0" TargetMode="External"/><Relationship Id="rId6" Type="http://schemas.openxmlformats.org/officeDocument/2006/relationships/image" Target="../media/image39.jpg"/><Relationship Id="rId7" Type="http://schemas.openxmlformats.org/officeDocument/2006/relationships/image" Target="../media/image4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7.jpg"/><Relationship Id="rId4" Type="http://schemas.openxmlformats.org/officeDocument/2006/relationships/hyperlink" Target="http://www.youtube.com/watch?v=iF5MRMtpEcI" TargetMode="External"/><Relationship Id="rId5" Type="http://schemas.openxmlformats.org/officeDocument/2006/relationships/image" Target="../media/image52.jpg"/><Relationship Id="rId6" Type="http://schemas.openxmlformats.org/officeDocument/2006/relationships/hyperlink" Target="http://www.youtube.com/watch?v=FVQnyL6y6do" TargetMode="External"/><Relationship Id="rId7" Type="http://schemas.openxmlformats.org/officeDocument/2006/relationships/image" Target="../media/image4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0.jpg"/><Relationship Id="rId4" Type="http://schemas.openxmlformats.org/officeDocument/2006/relationships/hyperlink" Target="http://www.youtube.com/watch?v=ThgJ-Iz3cWc" TargetMode="External"/><Relationship Id="rId5" Type="http://schemas.openxmlformats.org/officeDocument/2006/relationships/image" Target="../media/image46.jpg"/><Relationship Id="rId6" Type="http://schemas.openxmlformats.org/officeDocument/2006/relationships/hyperlink" Target="http://www.youtube.com/watch?v=pwK_lTO_hRo" TargetMode="External"/><Relationship Id="rId7" Type="http://schemas.openxmlformats.org/officeDocument/2006/relationships/image" Target="../media/image4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3.jpg"/><Relationship Id="rId4" Type="http://schemas.openxmlformats.org/officeDocument/2006/relationships/hyperlink" Target="http://www.youtube.com/watch?v=HjlHDdjVK98" TargetMode="External"/><Relationship Id="rId5" Type="http://schemas.openxmlformats.org/officeDocument/2006/relationships/image" Target="../media/image4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hyperlink" Target="http://www.youtube.com/watch?v=tQDIs4WvJHs" TargetMode="External"/><Relationship Id="rId5"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4.jpg"/><Relationship Id="rId4" Type="http://schemas.openxmlformats.org/officeDocument/2006/relationships/hyperlink" Target="http://www.youtube.com/watch?v=yRl4qMeL3cY" TargetMode="External"/><Relationship Id="rId5" Type="http://schemas.openxmlformats.org/officeDocument/2006/relationships/image" Target="../media/image51.jpg"/><Relationship Id="rId6" Type="http://schemas.openxmlformats.org/officeDocument/2006/relationships/hyperlink" Target="http://www.youtube.com/watch?v=J0Q6Fn9rltA" TargetMode="External"/><Relationship Id="rId7" Type="http://schemas.openxmlformats.org/officeDocument/2006/relationships/image" Target="../media/image5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0.jpg"/><Relationship Id="rId4" Type="http://schemas.openxmlformats.org/officeDocument/2006/relationships/hyperlink" Target="http://www.youtube.com/watch?v=--sDoefzSrY" TargetMode="External"/><Relationship Id="rId5" Type="http://schemas.openxmlformats.org/officeDocument/2006/relationships/image" Target="../media/image45.jpg"/><Relationship Id="rId6" Type="http://schemas.openxmlformats.org/officeDocument/2006/relationships/hyperlink" Target="http://www.youtube.com/watch?v=_4h6vQrrz08" TargetMode="External"/><Relationship Id="rId7" Type="http://schemas.openxmlformats.org/officeDocument/2006/relationships/image" Target="../media/image4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QY5-JvLwz90" TargetMode="External"/><Relationship Id="rId4" Type="http://schemas.openxmlformats.org/officeDocument/2006/relationships/image" Target="../media/image5.jpg"/><Relationship Id="rId5" Type="http://schemas.openxmlformats.org/officeDocument/2006/relationships/hyperlink" Target="http://www.youtube.com/watch?v=bJIR2xbIMOg" TargetMode="External"/><Relationship Id="rId6" Type="http://schemas.openxmlformats.org/officeDocument/2006/relationships/image" Target="../media/image13.jpg"/><Relationship Id="rId7"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youtube.com/watch?v=1PabaaV_lEQ" TargetMode="External"/><Relationship Id="rId4" Type="http://schemas.openxmlformats.org/officeDocument/2006/relationships/image" Target="../media/image3.jpg"/><Relationship Id="rId5" Type="http://schemas.openxmlformats.org/officeDocument/2006/relationships/hyperlink" Target="https://www.getepic.com/app/read/59511" TargetMode="External"/><Relationship Id="rId6"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hyperlink" Target="http://www.youtube.com/watch?v=XJMe3NkMNME" TargetMode="External"/><Relationship Id="rId5"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getepic.com/app/read/48867" TargetMode="Externa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hyperlink" Target="http://www.youtube.com/watch?v=LdLU01ptNJ4" TargetMode="External"/><Relationship Id="rId5" Type="http://schemas.openxmlformats.org/officeDocument/2006/relationships/image" Target="../media/image9.jpg"/><Relationship Id="rId6" Type="http://schemas.openxmlformats.org/officeDocument/2006/relationships/hyperlink" Target="http://www.youtube.com/watch?v=MD3QMxxkETo" TargetMode="External"/><Relationship Id="rId7"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jpg"/><Relationship Id="rId4" Type="http://schemas.openxmlformats.org/officeDocument/2006/relationships/hyperlink" Target="http://www.youtube.com/watch?v=BpmqqHl_zOA" TargetMode="External"/><Relationship Id="rId5"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youtube.com/watch?v=ENMbA5J-_Io" TargetMode="External"/><Relationship Id="rId4" Type="http://schemas.openxmlformats.org/officeDocument/2006/relationships/image" Target="../media/image14.jp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307100" y="734925"/>
            <a:ext cx="5652900" cy="37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t>Rebecca Caudill Book Award Nominees </a:t>
            </a:r>
            <a:endParaRPr b="1" sz="4800"/>
          </a:p>
          <a:p>
            <a:pPr indent="0" lvl="0" marL="0" rtl="0" algn="ctr">
              <a:spcBef>
                <a:spcPts val="0"/>
              </a:spcBef>
              <a:spcAft>
                <a:spcPts val="0"/>
              </a:spcAft>
              <a:buNone/>
            </a:pPr>
            <a:r>
              <a:rPr b="1" lang="en" sz="4800"/>
              <a:t>2021</a:t>
            </a:r>
            <a:endParaRPr b="1" sz="4800"/>
          </a:p>
        </p:txBody>
      </p:sp>
      <p:pic>
        <p:nvPicPr>
          <p:cNvPr id="55" name="Google Shape;55;p13"/>
          <p:cNvPicPr preferRelativeResize="0"/>
          <p:nvPr/>
        </p:nvPicPr>
        <p:blipFill>
          <a:blip r:embed="rId3">
            <a:alphaModFix/>
          </a:blip>
          <a:stretch>
            <a:fillRect/>
          </a:stretch>
        </p:blipFill>
        <p:spPr>
          <a:xfrm>
            <a:off x="194800" y="1381950"/>
            <a:ext cx="2952275" cy="250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nvSpPr>
        <p:spPr>
          <a:xfrm>
            <a:off x="5292750" y="183575"/>
            <a:ext cx="3558600" cy="4743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rPr>
              <a:t> </a:t>
            </a:r>
            <a:r>
              <a:rPr b="1" lang="en">
                <a:solidFill>
                  <a:schemeClr val="dk1"/>
                </a:solidFill>
              </a:rPr>
              <a:t>The Parker Inheritance</a:t>
            </a:r>
            <a:endParaRPr b="1">
              <a:solidFill>
                <a:schemeClr val="dk1"/>
              </a:solidFill>
            </a:endParaRPr>
          </a:p>
          <a:p>
            <a:pPr indent="0" lvl="0" marL="0" rtl="0" algn="ctr">
              <a:lnSpc>
                <a:spcPct val="115000"/>
              </a:lnSpc>
              <a:spcBef>
                <a:spcPts val="0"/>
              </a:spcBef>
              <a:spcAft>
                <a:spcPts val="0"/>
              </a:spcAft>
              <a:buNone/>
            </a:pPr>
            <a:r>
              <a:rPr lang="en" sz="1200">
                <a:solidFill>
                  <a:schemeClr val="dk1"/>
                </a:solidFill>
              </a:rPr>
              <a:t>by Varian Johnson</a:t>
            </a:r>
            <a:endParaRPr sz="1200">
              <a:solidFill>
                <a:schemeClr val="dk1"/>
              </a:solidFill>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200">
                <a:solidFill>
                  <a:srgbClr val="333333"/>
                </a:solidFill>
                <a:highlight>
                  <a:srgbClr val="FFFFFF"/>
                </a:highlight>
              </a:rPr>
              <a:t>When Candice finds a letter in an old attic in Lambert, South Carolina, she isn't sure she should read it. It's addressed to her grandmother, who left the town in shame. But the letter describes a young woman. An injustice that happened decades ago. A mystery enfolding its writer. And the fortune that awaits the person who solves the puzzle.</a:t>
            </a:r>
            <a:endParaRPr sz="1200">
              <a:solidFill>
                <a:srgbClr val="333333"/>
              </a:solidFill>
              <a:highlight>
                <a:srgbClr val="FFFFFF"/>
              </a:highlight>
            </a:endParaRPr>
          </a:p>
          <a:p>
            <a:pPr indent="0" lvl="0" marL="0" rtl="0" algn="ctr">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So with the help of Brandon, the quiet boy across the street, she begins to decipher the clues. The challenge will lead them deep into Lambert's history, full of ugly deeds, forgotten heroes, and one great love; and deeper into their own families, with their own unspoken secrets. Can they find the fortune and fulfill the letter's promise before the answers slip into the past yet again?</a:t>
            </a:r>
            <a:endParaRPr sz="1200">
              <a:solidFill>
                <a:schemeClr val="dk1"/>
              </a:solidFill>
            </a:endParaRPr>
          </a:p>
        </p:txBody>
      </p:sp>
      <p:pic>
        <p:nvPicPr>
          <p:cNvPr descr="First Chapter Friday is every day during COVID-19! This is the first chapter of Varian Johnson's The Parker Inheritance." id="129" name="Google Shape;129;p22" title="The Parker Inheritance - Chapter One">
            <a:hlinkClick r:id="rId3"/>
          </p:cNvPr>
          <p:cNvPicPr preferRelativeResize="0"/>
          <p:nvPr/>
        </p:nvPicPr>
        <p:blipFill>
          <a:blip r:embed="rId4">
            <a:alphaModFix/>
          </a:blip>
          <a:stretch>
            <a:fillRect/>
          </a:stretch>
        </p:blipFill>
        <p:spPr>
          <a:xfrm>
            <a:off x="2840025" y="2980875"/>
            <a:ext cx="1848900" cy="1386675"/>
          </a:xfrm>
          <a:prstGeom prst="rect">
            <a:avLst/>
          </a:prstGeom>
          <a:noFill/>
          <a:ln>
            <a:noFill/>
          </a:ln>
        </p:spPr>
      </p:pic>
      <p:pic>
        <p:nvPicPr>
          <p:cNvPr descr="The Westing Game meets The Watsons Go to Birmingham-1963 in a stirring mystery of past and present, as two kids search for a place in their families, city, and country." id="130" name="Google Shape;130;p22" title="The Parker Inheritance by Varian Johnson">
            <a:hlinkClick r:id="rId5"/>
          </p:cNvPr>
          <p:cNvPicPr preferRelativeResize="0"/>
          <p:nvPr/>
        </p:nvPicPr>
        <p:blipFill>
          <a:blip r:embed="rId6">
            <a:alphaModFix/>
          </a:blip>
          <a:stretch>
            <a:fillRect/>
          </a:stretch>
        </p:blipFill>
        <p:spPr>
          <a:xfrm>
            <a:off x="2926775" y="518175"/>
            <a:ext cx="1848900" cy="1386675"/>
          </a:xfrm>
          <a:prstGeom prst="rect">
            <a:avLst/>
          </a:prstGeom>
          <a:noFill/>
          <a:ln>
            <a:noFill/>
          </a:ln>
        </p:spPr>
      </p:pic>
      <p:pic>
        <p:nvPicPr>
          <p:cNvPr id="131" name="Google Shape;131;p22"/>
          <p:cNvPicPr preferRelativeResize="0"/>
          <p:nvPr/>
        </p:nvPicPr>
        <p:blipFill>
          <a:blip r:embed="rId7">
            <a:alphaModFix/>
          </a:blip>
          <a:stretch>
            <a:fillRect/>
          </a:stretch>
        </p:blipFill>
        <p:spPr>
          <a:xfrm>
            <a:off x="204375" y="955725"/>
            <a:ext cx="2205325" cy="3199000"/>
          </a:xfrm>
          <a:prstGeom prst="rect">
            <a:avLst/>
          </a:prstGeom>
          <a:noFill/>
          <a:ln>
            <a:noFill/>
          </a:ln>
        </p:spPr>
      </p:pic>
      <p:sp>
        <p:nvSpPr>
          <p:cNvPr id="132" name="Google Shape;132;p22"/>
          <p:cNvSpPr txBox="1"/>
          <p:nvPr/>
        </p:nvSpPr>
        <p:spPr>
          <a:xfrm>
            <a:off x="3135225" y="4367550"/>
            <a:ext cx="1258500" cy="2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Chapter 1</a:t>
            </a:r>
            <a:endParaRPr/>
          </a:p>
        </p:txBody>
      </p:sp>
      <p:sp>
        <p:nvSpPr>
          <p:cNvPr id="133" name="Google Shape;133;p22"/>
          <p:cNvSpPr txBox="1"/>
          <p:nvPr/>
        </p:nvSpPr>
        <p:spPr>
          <a:xfrm>
            <a:off x="2958350" y="1925625"/>
            <a:ext cx="1667400" cy="64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Book Trailer with Varian Johnson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nvSpPr>
        <p:spPr>
          <a:xfrm>
            <a:off x="4658050" y="129100"/>
            <a:ext cx="4338900" cy="4787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rPr>
              <a:t> </a:t>
            </a:r>
            <a:r>
              <a:rPr b="1" lang="en">
                <a:solidFill>
                  <a:schemeClr val="dk1"/>
                </a:solidFill>
                <a:highlight>
                  <a:srgbClr val="FFFFFF"/>
                </a:highlight>
              </a:rPr>
              <a:t>Stormy Seas: Stories of Young Boat Refugees</a:t>
            </a:r>
            <a:endParaRPr b="1" u="sng">
              <a:solidFill>
                <a:srgbClr val="C45500"/>
              </a:solidFill>
              <a:highlight>
                <a:srgbClr val="FFFFFF"/>
              </a:highlight>
            </a:endParaRPr>
          </a:p>
          <a:p>
            <a:pPr indent="0" lvl="0" marL="0" rtl="0" algn="ctr">
              <a:lnSpc>
                <a:spcPct val="115000"/>
              </a:lnSpc>
              <a:spcBef>
                <a:spcPts val="0"/>
              </a:spcBef>
              <a:spcAft>
                <a:spcPts val="0"/>
              </a:spcAft>
              <a:buClr>
                <a:schemeClr val="dk1"/>
              </a:buClr>
              <a:buSzPts val="1100"/>
              <a:buFont typeface="Arial"/>
              <a:buNone/>
            </a:pPr>
            <a:r>
              <a:rPr lang="en" sz="1200">
                <a:solidFill>
                  <a:schemeClr val="dk1"/>
                </a:solidFill>
                <a:highlight>
                  <a:srgbClr val="FFFFFF"/>
                </a:highlight>
              </a:rPr>
              <a:t>by Mary Beth Leatherdale </a:t>
            </a:r>
            <a:endParaRPr sz="1200">
              <a:solidFill>
                <a:srgbClr val="0066C0"/>
              </a:solidFill>
              <a:highlight>
                <a:srgbClr val="FFFFFF"/>
              </a:highlight>
            </a:endParaRPr>
          </a:p>
          <a:p>
            <a:pPr indent="0" lvl="0" marL="0" rtl="0" algn="ctr">
              <a:lnSpc>
                <a:spcPct val="115000"/>
              </a:lnSpc>
              <a:spcBef>
                <a:spcPts val="0"/>
              </a:spcBef>
              <a:spcAft>
                <a:spcPts val="0"/>
              </a:spcAft>
              <a:buNone/>
            </a:pPr>
            <a:r>
              <a:t/>
            </a:r>
            <a:endParaRPr>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The phenomenon of desperate refugees risking their lives to reach safety is not new. For hundreds of years, people have left behind family, friends, and all they know in hope of a better life. This book presents five true stories about young people who lived through the harrowing experience of setting sail in search of asylum: Ruth and her family board the St. Louis to escape Nazism; Phu sets out alone from war-torn Vietnam; José tries to reach the U.S. from Cuba; Najeeba flees Afghanistan and the Taliban; Mohamed, an orphan, runs from his village on the Ivory Coast. Aimed at middle grade students, Stormy Seas combines a contemporary collage-based design, sidebars, fact boxes, timeline and further reading to produce a book that is ideal for both reading and research. Readers will gain new insights into a situation that has constantly been making the headlines.</a:t>
            </a:r>
            <a:endParaRPr sz="1200">
              <a:solidFill>
                <a:schemeClr val="dk1"/>
              </a:solidFill>
            </a:endParaRPr>
          </a:p>
        </p:txBody>
      </p:sp>
      <p:pic>
        <p:nvPicPr>
          <p:cNvPr descr="Stormy Seas: Stories of Young Boat Refugees by Mary Beth Leatherdale and Eleanor Shakespeare&#10;&#10;Read an excerpt: http://www.annickpress.com/Stormy-Seas&#10;&#10;A treacherous voyage across the open seas is the last hope for safety and freedom for five young people from around the world. &#10;&#10;The phenomenon of desperate refugees risking their lives to reach safety is not new. For hundreds of years, people have left behind family, friends, and all they know in hope of a better life. This book presents five true stories about young people who lived through the harrowing experience of setting sail in search of asylum: Ruth and her family board the St. Louis to escape Nazism; Phu sets out alone from war-torn Vietnam; José tries to reach the U.S. from Cuba; Najeeba flees Afghanistan and the Taliban; Mohamed, an orphan, runs from his village on the Ivory Coast. Aimed at middle grade students, Stormy Seas combines a contemporary collage-based design, sidebars, fact boxes, timeline and further reading to produce a book that is ideal for both reading and research. Readers will gain new insights into a situation that has constantly been making the headlines." id="139" name="Google Shape;139;p23" title="Stormy Seas: Stories of Young Boat Refugees">
            <a:hlinkClick r:id="rId3"/>
          </p:cNvPr>
          <p:cNvPicPr preferRelativeResize="0"/>
          <p:nvPr/>
        </p:nvPicPr>
        <p:blipFill>
          <a:blip r:embed="rId4">
            <a:alphaModFix/>
          </a:blip>
          <a:stretch>
            <a:fillRect/>
          </a:stretch>
        </p:blipFill>
        <p:spPr>
          <a:xfrm>
            <a:off x="2260900" y="3046200"/>
            <a:ext cx="2225050" cy="1668800"/>
          </a:xfrm>
          <a:prstGeom prst="rect">
            <a:avLst/>
          </a:prstGeom>
          <a:noFill/>
          <a:ln>
            <a:noFill/>
          </a:ln>
        </p:spPr>
      </p:pic>
      <p:pic>
        <p:nvPicPr>
          <p:cNvPr id="140" name="Google Shape;140;p23"/>
          <p:cNvPicPr preferRelativeResize="0"/>
          <p:nvPr/>
        </p:nvPicPr>
        <p:blipFill>
          <a:blip r:embed="rId5">
            <a:alphaModFix/>
          </a:blip>
          <a:stretch>
            <a:fillRect/>
          </a:stretch>
        </p:blipFill>
        <p:spPr>
          <a:xfrm>
            <a:off x="225925" y="81645"/>
            <a:ext cx="1898050" cy="2683076"/>
          </a:xfrm>
          <a:prstGeom prst="rect">
            <a:avLst/>
          </a:prstGeom>
          <a:noFill/>
          <a:ln>
            <a:noFill/>
          </a:ln>
        </p:spPr>
      </p:pic>
      <p:sp>
        <p:nvSpPr>
          <p:cNvPr id="141" name="Google Shape;141;p23"/>
          <p:cNvSpPr txBox="1"/>
          <p:nvPr/>
        </p:nvSpPr>
        <p:spPr>
          <a:xfrm>
            <a:off x="2700175" y="4733375"/>
            <a:ext cx="1323300" cy="3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Book Trailer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nvSpPr>
        <p:spPr>
          <a:xfrm>
            <a:off x="4916250" y="254400"/>
            <a:ext cx="3736800" cy="4758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rPr>
              <a:t> Nowhere Boy</a:t>
            </a:r>
            <a:endParaRPr>
              <a:solidFill>
                <a:schemeClr val="dk1"/>
              </a:solidFill>
            </a:endParaRPr>
          </a:p>
          <a:p>
            <a:pPr indent="0" lvl="0" marL="0" rtl="0" algn="ctr">
              <a:lnSpc>
                <a:spcPct val="115000"/>
              </a:lnSpc>
              <a:spcBef>
                <a:spcPts val="0"/>
              </a:spcBef>
              <a:spcAft>
                <a:spcPts val="0"/>
              </a:spcAft>
              <a:buNone/>
            </a:pPr>
            <a:r>
              <a:rPr lang="en" sz="1200">
                <a:highlight>
                  <a:srgbClr val="FFFFFF"/>
                </a:highlight>
              </a:rPr>
              <a:t>by Katherine Marsh</a:t>
            </a:r>
            <a:endParaRPr sz="1200">
              <a:highlight>
                <a:srgbClr val="FFFFFF"/>
              </a:highlight>
            </a:endParaRPr>
          </a:p>
          <a:p>
            <a:pPr indent="0" lvl="0" marL="0" rtl="0" algn="ctr">
              <a:lnSpc>
                <a:spcPct val="115000"/>
              </a:lnSpc>
              <a:spcBef>
                <a:spcPts val="0"/>
              </a:spcBef>
              <a:spcAft>
                <a:spcPts val="0"/>
              </a:spcAft>
              <a:buNone/>
            </a:pPr>
            <a:r>
              <a:t/>
            </a:r>
            <a:endParaRPr sz="1200">
              <a:highlight>
                <a:srgbClr val="FFFFFF"/>
              </a:highlight>
            </a:endParaRPr>
          </a:p>
          <a:p>
            <a:pPr indent="0" lvl="0" marL="0" rtl="0" algn="ctr">
              <a:lnSpc>
                <a:spcPct val="115000"/>
              </a:lnSpc>
              <a:spcBef>
                <a:spcPts val="0"/>
              </a:spcBef>
              <a:spcAft>
                <a:spcPts val="0"/>
              </a:spcAft>
              <a:buClr>
                <a:schemeClr val="dk1"/>
              </a:buClr>
              <a:buSzPts val="1100"/>
              <a:buFont typeface="Arial"/>
              <a:buNone/>
            </a:pPr>
            <a:r>
              <a:rPr lang="en" sz="1200">
                <a:solidFill>
                  <a:srgbClr val="333333"/>
                </a:solidFill>
                <a:highlight>
                  <a:srgbClr val="FFFFFF"/>
                </a:highlight>
              </a:rPr>
              <a:t>Fourteen-year-old Ahmed is stuck in a city that wants nothing to do with him. Newly arrived in Brussels, Belgium, Ahmed fled a life of uncertainty and suffering in Aleppo, Syria, only to lose his father on the perilous journey to the shores of Europe. Now Ahmed’s struggling to get by on his own, but with no one left to trust and nowhere to go, he’s starting to lose hope.</a:t>
            </a:r>
            <a:endParaRPr sz="1200">
              <a:solidFill>
                <a:srgbClr val="333333"/>
              </a:solidFill>
              <a:highlight>
                <a:srgbClr val="FFFFFF"/>
              </a:highlight>
            </a:endParaRPr>
          </a:p>
          <a:p>
            <a:pPr indent="0" lvl="0" marL="0" rtl="0" algn="ctr">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Then he meets Max, a thirteen-year-old American boy from Washington, D.C. Lonely and homesick, Max is struggling at his new school and just can’t seem to do anything right. But with one startling discovery, Max and Ahmed’s lives collide and a friendship begins to grow. Together, Max and Ahmed will defy the odds, learning from each other what it means to be brave and how hope can change your destiny.</a:t>
            </a:r>
            <a:r>
              <a:rPr lang="en" sz="1200">
                <a:highlight>
                  <a:srgbClr val="FFFFFF"/>
                </a:highlight>
              </a:rPr>
              <a:t> </a:t>
            </a:r>
            <a:endParaRPr sz="1200"/>
          </a:p>
        </p:txBody>
      </p:sp>
      <p:pic>
        <p:nvPicPr>
          <p:cNvPr id="147" name="Google Shape;147;p24"/>
          <p:cNvPicPr preferRelativeResize="0"/>
          <p:nvPr/>
        </p:nvPicPr>
        <p:blipFill>
          <a:blip r:embed="rId3">
            <a:alphaModFix/>
          </a:blip>
          <a:stretch>
            <a:fillRect/>
          </a:stretch>
        </p:blipFill>
        <p:spPr>
          <a:xfrm>
            <a:off x="182900" y="1333002"/>
            <a:ext cx="1613625" cy="2477500"/>
          </a:xfrm>
          <a:prstGeom prst="rect">
            <a:avLst/>
          </a:prstGeom>
          <a:noFill/>
          <a:ln>
            <a:noFill/>
          </a:ln>
        </p:spPr>
      </p:pic>
      <p:pic>
        <p:nvPicPr>
          <p:cNvPr descr="Chapter book by Katherine Marsh&#10;Book trailer created by the Bethel Park Library staff" id="148" name="Google Shape;148;p24" title="Nowhere Boy by Katherine Marsh">
            <a:hlinkClick r:id="rId4"/>
          </p:cNvPr>
          <p:cNvPicPr preferRelativeResize="0"/>
          <p:nvPr/>
        </p:nvPicPr>
        <p:blipFill>
          <a:blip r:embed="rId5">
            <a:alphaModFix/>
          </a:blip>
          <a:stretch>
            <a:fillRect/>
          </a:stretch>
        </p:blipFill>
        <p:spPr>
          <a:xfrm>
            <a:off x="2390000" y="424822"/>
            <a:ext cx="1859275" cy="1394450"/>
          </a:xfrm>
          <a:prstGeom prst="rect">
            <a:avLst/>
          </a:prstGeom>
          <a:noFill/>
          <a:ln>
            <a:noFill/>
          </a:ln>
        </p:spPr>
      </p:pic>
      <p:sp>
        <p:nvSpPr>
          <p:cNvPr id="149" name="Google Shape;149;p24"/>
          <p:cNvSpPr txBox="1"/>
          <p:nvPr/>
        </p:nvSpPr>
        <p:spPr>
          <a:xfrm>
            <a:off x="2684988" y="1819275"/>
            <a:ext cx="12693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Book Trailer</a:t>
            </a:r>
            <a:endParaRPr/>
          </a:p>
        </p:txBody>
      </p:sp>
      <p:pic>
        <p:nvPicPr>
          <p:cNvPr id="150" name="Google Shape;150;p24" title="Nowhere Boy by Katherine Mars, Chapters 1 and 2">
            <a:hlinkClick r:id="rId6"/>
          </p:cNvPr>
          <p:cNvPicPr preferRelativeResize="0"/>
          <p:nvPr/>
        </p:nvPicPr>
        <p:blipFill>
          <a:blip r:embed="rId7">
            <a:alphaModFix/>
          </a:blip>
          <a:stretch>
            <a:fillRect/>
          </a:stretch>
        </p:blipFill>
        <p:spPr>
          <a:xfrm>
            <a:off x="2132913" y="2479550"/>
            <a:ext cx="2598688" cy="1949000"/>
          </a:xfrm>
          <a:prstGeom prst="rect">
            <a:avLst/>
          </a:prstGeom>
          <a:noFill/>
          <a:ln>
            <a:noFill/>
          </a:ln>
        </p:spPr>
      </p:pic>
      <p:sp>
        <p:nvSpPr>
          <p:cNvPr id="151" name="Google Shape;151;p24"/>
          <p:cNvSpPr txBox="1"/>
          <p:nvPr/>
        </p:nvSpPr>
        <p:spPr>
          <a:xfrm>
            <a:off x="2549550" y="4432150"/>
            <a:ext cx="1699800" cy="31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Chapters 1 &amp; 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nvSpPr>
        <p:spPr>
          <a:xfrm>
            <a:off x="4890000" y="325050"/>
            <a:ext cx="4041900" cy="4508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rPr>
              <a:t> The Miscalculations of Lightning Girl</a:t>
            </a:r>
            <a:endParaRPr b="1">
              <a:solidFill>
                <a:schemeClr val="dk1"/>
              </a:solidFill>
            </a:endParaRPr>
          </a:p>
          <a:p>
            <a:pPr indent="0" lvl="0" marL="0" rtl="0" algn="ctr">
              <a:lnSpc>
                <a:spcPct val="115000"/>
              </a:lnSpc>
              <a:spcBef>
                <a:spcPts val="0"/>
              </a:spcBef>
              <a:spcAft>
                <a:spcPts val="0"/>
              </a:spcAft>
              <a:buNone/>
            </a:pPr>
            <a:r>
              <a:rPr lang="en" sz="1200">
                <a:highlight>
                  <a:srgbClr val="FFFFFF"/>
                </a:highlight>
              </a:rPr>
              <a:t>by Stacy McAnulty </a:t>
            </a:r>
            <a:endParaRPr sz="1200">
              <a:highlight>
                <a:srgbClr val="FFFFFF"/>
              </a:highlight>
            </a:endParaRPr>
          </a:p>
          <a:p>
            <a:pPr indent="0" lvl="0" marL="0" rtl="0" algn="ctr">
              <a:lnSpc>
                <a:spcPct val="115000"/>
              </a:lnSpc>
              <a:spcBef>
                <a:spcPts val="0"/>
              </a:spcBef>
              <a:spcAft>
                <a:spcPts val="0"/>
              </a:spcAft>
              <a:buNone/>
            </a:pPr>
            <a:r>
              <a:t/>
            </a:r>
            <a:endParaRPr sz="1200">
              <a:highlight>
                <a:srgbClr val="FFFFFF"/>
              </a:highlight>
            </a:endParaRPr>
          </a:p>
          <a:p>
            <a:pPr indent="0" lvl="0" marL="0" rtl="0" algn="ctr">
              <a:lnSpc>
                <a:spcPct val="115000"/>
              </a:lnSpc>
              <a:spcBef>
                <a:spcPts val="0"/>
              </a:spcBef>
              <a:spcAft>
                <a:spcPts val="0"/>
              </a:spcAft>
              <a:buClr>
                <a:schemeClr val="dk1"/>
              </a:buClr>
              <a:buSzPts val="1100"/>
              <a:buFont typeface="Arial"/>
              <a:buNone/>
            </a:pPr>
            <a:r>
              <a:rPr lang="en" sz="1200">
                <a:highlight>
                  <a:srgbClr val="FFFFFF"/>
                </a:highlight>
              </a:rPr>
              <a:t>Lucy Callahan's life was changed forever when she was struck by lightning. She doesn't remember it, but the zap gave her genius-level math skills, and she's been homeschooled ever since. Now, at 12 years old, she's technically ready for college. She just has to pass 1 more test--middle school!</a:t>
            </a:r>
            <a:endParaRPr sz="1200">
              <a:highlight>
                <a:srgbClr val="FFFFFF"/>
              </a:highlight>
            </a:endParaRPr>
          </a:p>
          <a:p>
            <a:pPr indent="0" lvl="0" marL="0" rtl="0" algn="ctr">
              <a:lnSpc>
                <a:spcPct val="115000"/>
              </a:lnSpc>
              <a:spcBef>
                <a:spcPts val="0"/>
              </a:spcBef>
              <a:spcAft>
                <a:spcPts val="0"/>
              </a:spcAft>
              <a:buClr>
                <a:schemeClr val="dk1"/>
              </a:buClr>
              <a:buSzPts val="1100"/>
              <a:buFont typeface="Arial"/>
              <a:buNone/>
            </a:pPr>
            <a:r>
              <a:t/>
            </a:r>
            <a:endParaRPr sz="1200"/>
          </a:p>
          <a:p>
            <a:pPr indent="0" lvl="0" marL="0" rtl="0" algn="ctr">
              <a:lnSpc>
                <a:spcPct val="115000"/>
              </a:lnSpc>
              <a:spcBef>
                <a:spcPts val="0"/>
              </a:spcBef>
              <a:spcAft>
                <a:spcPts val="0"/>
              </a:spcAft>
              <a:buNone/>
            </a:pPr>
            <a:r>
              <a:rPr lang="en" sz="1200">
                <a:highlight>
                  <a:srgbClr val="FFFFFF"/>
                </a:highlight>
              </a:rPr>
              <a:t>Lucy's grandma insists: Go to middle school for 1 year. Make 1 friend. Join 1 activity. And read 1 book (that's not a math textbook!). Lucy's not sure what a girl who does calculus homework for fun can possibly learn in 7th grade. She has everything she needs at home, where nobody can make fun of her rigid routines or her superpowered brain. The equation of Lucy's life has already been solved. Unless there's been a miscalculation?</a:t>
            </a:r>
            <a:endParaRPr sz="1200">
              <a:highlight>
                <a:srgbClr val="FFFFFF"/>
              </a:highlight>
            </a:endParaRPr>
          </a:p>
          <a:p>
            <a:pPr indent="0" lvl="0" marL="0" rtl="0" algn="ctr">
              <a:lnSpc>
                <a:spcPct val="115000"/>
              </a:lnSpc>
              <a:spcBef>
                <a:spcPts val="0"/>
              </a:spcBef>
              <a:spcAft>
                <a:spcPts val="0"/>
              </a:spcAft>
              <a:buNone/>
            </a:pPr>
            <a:r>
              <a:t/>
            </a:r>
            <a:endParaRPr sz="1200">
              <a:highlight>
                <a:srgbClr val="FFFFFF"/>
              </a:highlight>
            </a:endParaRPr>
          </a:p>
        </p:txBody>
      </p:sp>
      <p:pic>
        <p:nvPicPr>
          <p:cNvPr id="157" name="Google Shape;157;p25"/>
          <p:cNvPicPr preferRelativeResize="0"/>
          <p:nvPr/>
        </p:nvPicPr>
        <p:blipFill>
          <a:blip r:embed="rId3">
            <a:alphaModFix/>
          </a:blip>
          <a:stretch>
            <a:fillRect/>
          </a:stretch>
        </p:blipFill>
        <p:spPr>
          <a:xfrm>
            <a:off x="240250" y="280488"/>
            <a:ext cx="1943425" cy="2929825"/>
          </a:xfrm>
          <a:prstGeom prst="rect">
            <a:avLst/>
          </a:prstGeom>
          <a:noFill/>
          <a:ln>
            <a:noFill/>
          </a:ln>
        </p:spPr>
      </p:pic>
      <p:pic>
        <p:nvPicPr>
          <p:cNvPr descr="Book Trailer" id="158" name="Google Shape;158;p25" title="The Miscalculations of Lightning Girl by Stacy McAnulty">
            <a:hlinkClick r:id="rId4"/>
          </p:cNvPr>
          <p:cNvPicPr preferRelativeResize="0"/>
          <p:nvPr/>
        </p:nvPicPr>
        <p:blipFill>
          <a:blip r:embed="rId5">
            <a:alphaModFix/>
          </a:blip>
          <a:stretch>
            <a:fillRect/>
          </a:stretch>
        </p:blipFill>
        <p:spPr>
          <a:xfrm>
            <a:off x="2637350" y="1471623"/>
            <a:ext cx="1798975" cy="1349225"/>
          </a:xfrm>
          <a:prstGeom prst="rect">
            <a:avLst/>
          </a:prstGeom>
          <a:noFill/>
          <a:ln>
            <a:noFill/>
          </a:ln>
        </p:spPr>
      </p:pic>
      <p:sp>
        <p:nvSpPr>
          <p:cNvPr id="159" name="Google Shape;159;p25"/>
          <p:cNvSpPr txBox="1"/>
          <p:nvPr/>
        </p:nvSpPr>
        <p:spPr>
          <a:xfrm>
            <a:off x="2756025" y="2820850"/>
            <a:ext cx="1680300" cy="35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Book Trailer</a:t>
            </a:r>
            <a:endParaRPr/>
          </a:p>
        </p:txBody>
      </p:sp>
      <p:pic>
        <p:nvPicPr>
          <p:cNvPr descr="SCMS One Book, One School reading assignment for week 1 (of 7)." id="160" name="Google Shape;160;p25" title="SCMS The Miscalculations of Lightning Girl: Chapters 1 5">
            <a:hlinkClick r:id="rId6"/>
          </p:cNvPr>
          <p:cNvPicPr preferRelativeResize="0"/>
          <p:nvPr/>
        </p:nvPicPr>
        <p:blipFill>
          <a:blip r:embed="rId7">
            <a:alphaModFix/>
          </a:blip>
          <a:stretch>
            <a:fillRect/>
          </a:stretch>
        </p:blipFill>
        <p:spPr>
          <a:xfrm>
            <a:off x="312475" y="3542949"/>
            <a:ext cx="1798975" cy="1349226"/>
          </a:xfrm>
          <a:prstGeom prst="rect">
            <a:avLst/>
          </a:prstGeom>
          <a:noFill/>
          <a:ln>
            <a:noFill/>
          </a:ln>
        </p:spPr>
      </p:pic>
      <p:sp>
        <p:nvSpPr>
          <p:cNvPr id="161" name="Google Shape;161;p25"/>
          <p:cNvSpPr txBox="1"/>
          <p:nvPr/>
        </p:nvSpPr>
        <p:spPr>
          <a:xfrm>
            <a:off x="2346075" y="4013750"/>
            <a:ext cx="13425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Chapter 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nvSpPr>
        <p:spPr>
          <a:xfrm>
            <a:off x="4140950" y="84800"/>
            <a:ext cx="4837200" cy="486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t> Resistance</a:t>
            </a:r>
            <a:endParaRPr b="1"/>
          </a:p>
          <a:p>
            <a:pPr indent="0" lvl="0" marL="0" rtl="0" algn="ctr">
              <a:lnSpc>
                <a:spcPct val="115000"/>
              </a:lnSpc>
              <a:spcBef>
                <a:spcPts val="0"/>
              </a:spcBef>
              <a:spcAft>
                <a:spcPts val="0"/>
              </a:spcAft>
              <a:buNone/>
            </a:pPr>
            <a:r>
              <a:rPr lang="en" sz="1200">
                <a:highlight>
                  <a:srgbClr val="FFFFFF"/>
                </a:highlight>
              </a:rPr>
              <a:t>by Jennifer A. Nielsen </a:t>
            </a:r>
            <a:endParaRPr sz="1200">
              <a:highlight>
                <a:srgbClr val="FFFFFF"/>
              </a:highlight>
            </a:endParaRPr>
          </a:p>
          <a:p>
            <a:pPr indent="0" lvl="0" marL="0" rtl="0" algn="ctr">
              <a:lnSpc>
                <a:spcPct val="115000"/>
              </a:lnSpc>
              <a:spcBef>
                <a:spcPts val="0"/>
              </a:spcBef>
              <a:spcAft>
                <a:spcPts val="0"/>
              </a:spcAft>
              <a:buNone/>
            </a:pPr>
            <a:r>
              <a:t/>
            </a:r>
            <a:endParaRPr sz="1200">
              <a:highlight>
                <a:srgbClr val="FFFFFF"/>
              </a:highlight>
            </a:endParaRPr>
          </a:p>
          <a:p>
            <a:pPr indent="0" lvl="0" marL="0" rtl="0" algn="ctr">
              <a:lnSpc>
                <a:spcPct val="115000"/>
              </a:lnSpc>
              <a:spcBef>
                <a:spcPts val="0"/>
              </a:spcBef>
              <a:spcAft>
                <a:spcPts val="0"/>
              </a:spcAft>
              <a:buNone/>
            </a:pPr>
            <a:r>
              <a:rPr lang="en" sz="1200">
                <a:highlight>
                  <a:srgbClr val="FFFFFF"/>
                </a:highlight>
              </a:rPr>
              <a:t>Chaya Lindner is a teenager living in Nazi-occupied Poland. Simply being Jewish places her in danger of being killed or sent to the camps. After her little sister is taken away, her younger brother disappears, and her parents all but give up hope, Chaya is determined to make a difference. Using forged papers and her fair features, Chaya becomes a courier and travels between the Jewish ghettos of Poland, smuggling food, papers, and even people.</a:t>
            </a:r>
            <a:endParaRPr sz="1200">
              <a:highlight>
                <a:srgbClr val="FFFFFF"/>
              </a:highlight>
            </a:endParaRPr>
          </a:p>
          <a:p>
            <a:pPr indent="0" lvl="0" marL="0" rtl="0" algn="ctr">
              <a:lnSpc>
                <a:spcPct val="115000"/>
              </a:lnSpc>
              <a:spcBef>
                <a:spcPts val="0"/>
              </a:spcBef>
              <a:spcAft>
                <a:spcPts val="0"/>
              </a:spcAft>
              <a:buNone/>
            </a:pPr>
            <a:r>
              <a:t/>
            </a:r>
            <a:endParaRPr sz="1200"/>
          </a:p>
          <a:p>
            <a:pPr indent="0" lvl="0" marL="0" rtl="0" algn="ctr">
              <a:lnSpc>
                <a:spcPct val="115000"/>
              </a:lnSpc>
              <a:spcBef>
                <a:spcPts val="0"/>
              </a:spcBef>
              <a:spcAft>
                <a:spcPts val="0"/>
              </a:spcAft>
              <a:buNone/>
            </a:pPr>
            <a:r>
              <a:rPr lang="en" sz="1200">
                <a:highlight>
                  <a:srgbClr val="FFFFFF"/>
                </a:highlight>
              </a:rPr>
              <a:t>Soon Chaya joins a resistance cell that runs raids on the Nazis' supplies. But after a mission goes terribly wrong, Chaya's network shatters. She is alone and unsure of where to go, until Esther, a member of her cell, finds her and delivers a message that chills Chaya to her core, and sends her on a journey toward an even larger uprising in the works -- in the Warsaw Ghetto.</a:t>
            </a:r>
            <a:endParaRPr sz="1200">
              <a:highlight>
                <a:srgbClr val="FFFFFF"/>
              </a:highlight>
            </a:endParaRPr>
          </a:p>
          <a:p>
            <a:pPr indent="0" lvl="0" marL="0" rtl="0" algn="ctr">
              <a:lnSpc>
                <a:spcPct val="115000"/>
              </a:lnSpc>
              <a:spcBef>
                <a:spcPts val="0"/>
              </a:spcBef>
              <a:spcAft>
                <a:spcPts val="0"/>
              </a:spcAft>
              <a:buNone/>
            </a:pPr>
            <a:r>
              <a:t/>
            </a:r>
            <a:endParaRPr sz="1200"/>
          </a:p>
          <a:p>
            <a:pPr indent="0" lvl="0" marL="0" rtl="0" algn="ctr">
              <a:lnSpc>
                <a:spcPct val="115000"/>
              </a:lnSpc>
              <a:spcBef>
                <a:spcPts val="0"/>
              </a:spcBef>
              <a:spcAft>
                <a:spcPts val="0"/>
              </a:spcAft>
              <a:buNone/>
            </a:pPr>
            <a:r>
              <a:rPr lang="en" sz="1200">
                <a:highlight>
                  <a:srgbClr val="FFFFFF"/>
                </a:highlight>
              </a:rPr>
              <a:t>Though the Jewish resistance never had much of a chance against the Nazis, they were determined to save as many lives as possible, and to live -- or die -- with honor.</a:t>
            </a:r>
            <a:endParaRPr sz="1200">
              <a:highlight>
                <a:srgbClr val="FFFFFF"/>
              </a:highlight>
            </a:endParaRPr>
          </a:p>
          <a:p>
            <a:pPr indent="0" lvl="0" marL="0" rtl="0" algn="l">
              <a:lnSpc>
                <a:spcPct val="115000"/>
              </a:lnSpc>
              <a:spcBef>
                <a:spcPts val="0"/>
              </a:spcBef>
              <a:spcAft>
                <a:spcPts val="0"/>
              </a:spcAft>
              <a:buNone/>
            </a:pPr>
            <a:r>
              <a:t/>
            </a:r>
            <a:endParaRPr sz="1200">
              <a:solidFill>
                <a:srgbClr val="0F1111"/>
              </a:solidFill>
              <a:highlight>
                <a:srgbClr val="FFFFFF"/>
              </a:highlight>
            </a:endParaRPr>
          </a:p>
        </p:txBody>
      </p:sp>
      <p:pic>
        <p:nvPicPr>
          <p:cNvPr id="167" name="Google Shape;167;p26"/>
          <p:cNvPicPr preferRelativeResize="0"/>
          <p:nvPr/>
        </p:nvPicPr>
        <p:blipFill>
          <a:blip r:embed="rId3">
            <a:alphaModFix/>
          </a:blip>
          <a:stretch>
            <a:fillRect/>
          </a:stretch>
        </p:blipFill>
        <p:spPr>
          <a:xfrm>
            <a:off x="141350" y="183725"/>
            <a:ext cx="1936200" cy="2918925"/>
          </a:xfrm>
          <a:prstGeom prst="rect">
            <a:avLst/>
          </a:prstGeom>
          <a:noFill/>
          <a:ln>
            <a:noFill/>
          </a:ln>
        </p:spPr>
      </p:pic>
      <p:pic>
        <p:nvPicPr>
          <p:cNvPr descr="Chaya Lindner is a teenager living in Nazi-occupied Poland. Simply being Jewish places her in danger of being killed or sent to the camps. After her little sister is taken away, her younger brother disappears, and her parents all but give up hope. Chaya is determined to make a difference. Using forged papers and her fair features, Chaya becomes a courier and travels between the Jewish ghettos of Poland, smuggling food, papers, and even people. &#10;&#10;Soon Chaya joins a resistance cell that runs raids on the Nazis’ supplies. But after a mission goes terribly wrong, Chaya’s network shatters. She is alone and unsure of where to go until Esther, a member of her cell, finds her and delivers a message that chills Chaya to her core, sending her on a journey toward an even larger uprising in the works―in the Warsaw Ghetto. &#10;&#10;Though the Jewish resistance never had much of a chance against the Nazis, they were determined to save as many lives as possible and to live―or die―with honor." id="168" name="Google Shape;168;p26" title="Resistance by Jennifer A. Nielsen">
            <a:hlinkClick r:id="rId4"/>
          </p:cNvPr>
          <p:cNvPicPr preferRelativeResize="0"/>
          <p:nvPr/>
        </p:nvPicPr>
        <p:blipFill>
          <a:blip r:embed="rId5">
            <a:alphaModFix/>
          </a:blip>
          <a:stretch>
            <a:fillRect/>
          </a:stretch>
        </p:blipFill>
        <p:spPr>
          <a:xfrm>
            <a:off x="2291350" y="1031725"/>
            <a:ext cx="1849600" cy="1387200"/>
          </a:xfrm>
          <a:prstGeom prst="rect">
            <a:avLst/>
          </a:prstGeom>
          <a:noFill/>
          <a:ln>
            <a:noFill/>
          </a:ln>
        </p:spPr>
      </p:pic>
      <p:pic>
        <p:nvPicPr>
          <p:cNvPr descr="Book release #1" id="169" name="Google Shape;169;p26" title="First Chapter Friday: Resistance">
            <a:hlinkClick r:id="rId6"/>
          </p:cNvPr>
          <p:cNvPicPr preferRelativeResize="0"/>
          <p:nvPr/>
        </p:nvPicPr>
        <p:blipFill>
          <a:blip r:embed="rId7">
            <a:alphaModFix/>
          </a:blip>
          <a:stretch>
            <a:fillRect/>
          </a:stretch>
        </p:blipFill>
        <p:spPr>
          <a:xfrm>
            <a:off x="152400" y="3255050"/>
            <a:ext cx="1936200" cy="1452155"/>
          </a:xfrm>
          <a:prstGeom prst="rect">
            <a:avLst/>
          </a:prstGeom>
          <a:noFill/>
          <a:ln>
            <a:noFill/>
          </a:ln>
        </p:spPr>
      </p:pic>
      <p:sp>
        <p:nvSpPr>
          <p:cNvPr id="170" name="Google Shape;170;p26"/>
          <p:cNvSpPr txBox="1"/>
          <p:nvPr/>
        </p:nvSpPr>
        <p:spPr>
          <a:xfrm>
            <a:off x="2587200" y="2571750"/>
            <a:ext cx="1257900" cy="3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Book Trailer</a:t>
            </a:r>
            <a:endParaRPr/>
          </a:p>
        </p:txBody>
      </p:sp>
      <p:sp>
        <p:nvSpPr>
          <p:cNvPr id="171" name="Google Shape;171;p26"/>
          <p:cNvSpPr txBox="1"/>
          <p:nvPr/>
        </p:nvSpPr>
        <p:spPr>
          <a:xfrm>
            <a:off x="548100" y="4707200"/>
            <a:ext cx="1144800" cy="3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Chapter 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nvSpPr>
        <p:spPr>
          <a:xfrm>
            <a:off x="5313975" y="155475"/>
            <a:ext cx="3508800" cy="469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rPr>
              <a:t> Spirit Hunters</a:t>
            </a:r>
            <a:endParaRPr b="1">
              <a:solidFill>
                <a:schemeClr val="dk1"/>
              </a:solidFill>
            </a:endParaRPr>
          </a:p>
          <a:p>
            <a:pPr indent="0" lvl="0" marL="0" rtl="0" algn="ctr">
              <a:lnSpc>
                <a:spcPct val="115000"/>
              </a:lnSpc>
              <a:spcBef>
                <a:spcPts val="0"/>
              </a:spcBef>
              <a:spcAft>
                <a:spcPts val="0"/>
              </a:spcAft>
              <a:buNone/>
            </a:pPr>
            <a:r>
              <a:rPr lang="en" sz="1200"/>
              <a:t>by Ellen Oh</a:t>
            </a:r>
            <a:endParaRPr sz="1200"/>
          </a:p>
          <a:p>
            <a:pPr indent="0" lvl="0" marL="0" rtl="0" algn="ctr">
              <a:lnSpc>
                <a:spcPct val="115000"/>
              </a:lnSpc>
              <a:spcBef>
                <a:spcPts val="0"/>
              </a:spcBef>
              <a:spcAft>
                <a:spcPts val="0"/>
              </a:spcAft>
              <a:buNone/>
            </a:pPr>
            <a:r>
              <a:t/>
            </a:r>
            <a:endParaRPr sz="1200"/>
          </a:p>
          <a:p>
            <a:pPr indent="0" lvl="0" marL="0" rtl="0" algn="ctr">
              <a:lnSpc>
                <a:spcPct val="115000"/>
              </a:lnSpc>
              <a:spcBef>
                <a:spcPts val="0"/>
              </a:spcBef>
              <a:spcAft>
                <a:spcPts val="0"/>
              </a:spcAft>
              <a:buNone/>
            </a:pPr>
            <a:r>
              <a:rPr lang="en" sz="1200">
                <a:highlight>
                  <a:srgbClr val="FFFFFF"/>
                </a:highlight>
              </a:rPr>
              <a:t>A riveting ghost story and captivating adventure, this tale will have you guessing at every turn!</a:t>
            </a:r>
            <a:endParaRPr sz="1200">
              <a:highlight>
                <a:srgbClr val="FFFFFF"/>
              </a:highlight>
            </a:endParaRPr>
          </a:p>
          <a:p>
            <a:pPr indent="0" lvl="0" marL="0" rtl="0" algn="ctr">
              <a:lnSpc>
                <a:spcPct val="115000"/>
              </a:lnSpc>
              <a:spcBef>
                <a:spcPts val="1100"/>
              </a:spcBef>
              <a:spcAft>
                <a:spcPts val="0"/>
              </a:spcAft>
              <a:buNone/>
            </a:pPr>
            <a:r>
              <a:rPr lang="en" sz="1200">
                <a:highlight>
                  <a:srgbClr val="FFFFFF"/>
                </a:highlight>
              </a:rPr>
              <a:t>Harper doesn’t trust her new home from the moment she steps inside, and the rumors are that the Raine family’s new house is haunted. Harper isn’t sure she believes those rumors, until her younger brother, Michael, starts acting strangely.</a:t>
            </a:r>
            <a:endParaRPr sz="1200">
              <a:highlight>
                <a:srgbClr val="FFFFFF"/>
              </a:highlight>
            </a:endParaRPr>
          </a:p>
          <a:p>
            <a:pPr indent="0" lvl="0" marL="0" rtl="0" algn="ctr">
              <a:lnSpc>
                <a:spcPct val="115000"/>
              </a:lnSpc>
              <a:spcBef>
                <a:spcPts val="1100"/>
              </a:spcBef>
              <a:spcAft>
                <a:spcPts val="0"/>
              </a:spcAft>
              <a:buNone/>
            </a:pPr>
            <a:r>
              <a:rPr lang="en" sz="1200">
                <a:highlight>
                  <a:srgbClr val="FFFFFF"/>
                </a:highlight>
              </a:rPr>
              <a:t>The whole atmosphere gives Harper a sense of déjà vu, but she can’t remember why. She knows that the memories she’s blocking will help make sense of her brother’s behavior and the strange and threatening sensations she feels in this house, but will she be able to put the pieces together in time?</a:t>
            </a:r>
            <a:endParaRPr sz="1200">
              <a:highlight>
                <a:srgbClr val="FFFFFF"/>
              </a:highlight>
            </a:endParaRPr>
          </a:p>
          <a:p>
            <a:pPr indent="0" lvl="0" marL="0" rtl="0" algn="l">
              <a:lnSpc>
                <a:spcPct val="115000"/>
              </a:lnSpc>
              <a:spcBef>
                <a:spcPts val="0"/>
              </a:spcBef>
              <a:spcAft>
                <a:spcPts val="0"/>
              </a:spcAft>
              <a:buNone/>
            </a:pPr>
            <a:r>
              <a:t/>
            </a:r>
            <a:endParaRPr>
              <a:solidFill>
                <a:schemeClr val="dk1"/>
              </a:solidFill>
            </a:endParaRPr>
          </a:p>
        </p:txBody>
      </p:sp>
      <p:pic>
        <p:nvPicPr>
          <p:cNvPr id="177" name="Google Shape;177;p27"/>
          <p:cNvPicPr preferRelativeResize="0"/>
          <p:nvPr/>
        </p:nvPicPr>
        <p:blipFill>
          <a:blip r:embed="rId3">
            <a:alphaModFix/>
          </a:blip>
          <a:stretch>
            <a:fillRect/>
          </a:stretch>
        </p:blipFill>
        <p:spPr>
          <a:xfrm>
            <a:off x="212000" y="155477"/>
            <a:ext cx="1809000" cy="2686550"/>
          </a:xfrm>
          <a:prstGeom prst="rect">
            <a:avLst/>
          </a:prstGeom>
          <a:noFill/>
          <a:ln>
            <a:noFill/>
          </a:ln>
        </p:spPr>
      </p:pic>
      <p:pic>
        <p:nvPicPr>
          <p:cNvPr descr="Do you believe in ghosts? Watch the haunting new video preview for SPIRIT HUNTERS by We Need Diverse Book founder Ellen Oh!&#10;&#10;Subscribe to Shelf Stuff! - https://goo.gl/TkzXiD&#10;&#10;Harper Raine doesn't like her new house from the moment she first steps inside. It makes her skin crawl and her hair stand on end. There's an energy to the house that just doesn't feel right.&#10;&#10;There are rumors that the Raine family's new house is haunted. Unexplainable events and tragedy seem to have befallen every family that's lived there before. Harper isn't sure she believes those rumors until her younger brother, Michael, starts acting strangely. The once bright and cheerful boy has been sulking ever since the move, clinging to his mother, alienating his sisters, and throwing tantrums whenever he doesn't get his way. Is Michael being a normal kid, or is something more sinister at play?&#10;&#10;The whole atmosphere gives Harper a sense of déjà vu, but she can't remember why. Harper knows that the memories she's blocking will help make sense of her brother's behavior and the strange and dangerous sensations she feels in this house, but will she be able to put the pieces together in time?&#10; &#10;Find SPIRIT HUNTERS featured in this #BookTrailer:&#10;HarperCollins: http://bit.ly/2tTGEjB&#10;Amazon: http://amzn.to/2vgkSuN&#10;Barnes &amp; Noble: http://bit.ly/2uT45Nn&#10;Indiebound: http://bit.ly/2uhCPEJ&#10;Books-A-Millions: http://bit.ly/2uWfQkh&#10;Google: http://bit.ly/2uT20ku&#10;&#10;Animated and edited by Sooyeon Lee&#10;sooyeonlee@calarts.edu &#10;afternwn.tumblr.com&#10;&#10;Original Score composed by Jen Kwak&#10;www.jenkwok.com&#10;&#10;LET’S GET BOOK NERDY!&#10;Website: http://www.shelfstuff.com &#10;Instagram: http://instagram.com/theshelfstuff &#10;&#10;#ShelfStuff is brought to you by HarperCollins Publishers." id="178" name="Google Shape;178;p27" title="SPIRIT HUNTERS by Ellen Oh | Official Book Trailer">
            <a:hlinkClick r:id="rId4"/>
          </p:cNvPr>
          <p:cNvPicPr preferRelativeResize="0"/>
          <p:nvPr/>
        </p:nvPicPr>
        <p:blipFill>
          <a:blip r:embed="rId5">
            <a:alphaModFix/>
          </a:blip>
          <a:stretch>
            <a:fillRect/>
          </a:stretch>
        </p:blipFill>
        <p:spPr>
          <a:xfrm>
            <a:off x="2625650" y="353353"/>
            <a:ext cx="1721550" cy="1291150"/>
          </a:xfrm>
          <a:prstGeom prst="rect">
            <a:avLst/>
          </a:prstGeom>
          <a:noFill/>
          <a:ln>
            <a:noFill/>
          </a:ln>
        </p:spPr>
      </p:pic>
      <p:sp>
        <p:nvSpPr>
          <p:cNvPr id="179" name="Google Shape;179;p27"/>
          <p:cNvSpPr txBox="1"/>
          <p:nvPr/>
        </p:nvSpPr>
        <p:spPr>
          <a:xfrm>
            <a:off x="2857475" y="1752475"/>
            <a:ext cx="12579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Book Trailers</a:t>
            </a:r>
            <a:endParaRPr/>
          </a:p>
        </p:txBody>
      </p:sp>
      <p:pic>
        <p:nvPicPr>
          <p:cNvPr descr="Join me as I read the first chapter of a book that is a great choice for 4th or 5th graders. Today's choice is Spirit Hunters by Ellen Oh. Come to the library to check it out if you like the first chapter!" id="180" name="Google Shape;180;p27" title="First Chapter Friday- Spirit Hunters">
            <a:hlinkClick r:id="rId6"/>
          </p:cNvPr>
          <p:cNvPicPr preferRelativeResize="0"/>
          <p:nvPr/>
        </p:nvPicPr>
        <p:blipFill>
          <a:blip r:embed="rId7">
            <a:alphaModFix/>
          </a:blip>
          <a:stretch>
            <a:fillRect/>
          </a:stretch>
        </p:blipFill>
        <p:spPr>
          <a:xfrm>
            <a:off x="140575" y="3063855"/>
            <a:ext cx="1951874" cy="1463895"/>
          </a:xfrm>
          <a:prstGeom prst="rect">
            <a:avLst/>
          </a:prstGeom>
          <a:noFill/>
          <a:ln>
            <a:noFill/>
          </a:ln>
        </p:spPr>
      </p:pic>
      <p:sp>
        <p:nvSpPr>
          <p:cNvPr id="181" name="Google Shape;181;p27"/>
          <p:cNvSpPr txBox="1"/>
          <p:nvPr/>
        </p:nvSpPr>
        <p:spPr>
          <a:xfrm>
            <a:off x="530000" y="4650650"/>
            <a:ext cx="11730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Chapter 1</a:t>
            </a:r>
            <a:endParaRPr/>
          </a:p>
        </p:txBody>
      </p:sp>
      <p:pic>
        <p:nvPicPr>
          <p:cNvPr id="182" name="Google Shape;182;p27" title="Summer Reading book #1- Spirit Hunters by Ellen Oh">
            <a:hlinkClick r:id="rId8"/>
          </p:cNvPr>
          <p:cNvPicPr preferRelativeResize="0"/>
          <p:nvPr/>
        </p:nvPicPr>
        <p:blipFill>
          <a:blip r:embed="rId9">
            <a:alphaModFix/>
          </a:blip>
          <a:stretch>
            <a:fillRect/>
          </a:stretch>
        </p:blipFill>
        <p:spPr>
          <a:xfrm>
            <a:off x="2625650" y="2185650"/>
            <a:ext cx="1721550" cy="12911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nvSpPr>
        <p:spPr>
          <a:xfrm>
            <a:off x="4013750" y="254400"/>
            <a:ext cx="4879800" cy="4522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rPr>
              <a:t> A Good Kind of Trouble</a:t>
            </a:r>
            <a:endParaRPr b="1">
              <a:solidFill>
                <a:schemeClr val="dk1"/>
              </a:solidFill>
            </a:endParaRPr>
          </a:p>
          <a:p>
            <a:pPr indent="0" lvl="0" marL="0" rtl="0" algn="ctr">
              <a:lnSpc>
                <a:spcPct val="115000"/>
              </a:lnSpc>
              <a:spcBef>
                <a:spcPts val="0"/>
              </a:spcBef>
              <a:spcAft>
                <a:spcPts val="0"/>
              </a:spcAft>
              <a:buNone/>
            </a:pPr>
            <a:r>
              <a:rPr lang="en" sz="1050">
                <a:highlight>
                  <a:srgbClr val="FFFFFF"/>
                </a:highlight>
              </a:rPr>
              <a:t>by Lisa Moore Ramée </a:t>
            </a:r>
            <a:endParaRPr sz="1050">
              <a:highlight>
                <a:srgbClr val="FFFFFF"/>
              </a:highlight>
            </a:endParaRPr>
          </a:p>
          <a:p>
            <a:pPr indent="0" lvl="0" marL="0" rtl="0" algn="ctr">
              <a:lnSpc>
                <a:spcPct val="115000"/>
              </a:lnSpc>
              <a:spcBef>
                <a:spcPts val="0"/>
              </a:spcBef>
              <a:spcAft>
                <a:spcPts val="0"/>
              </a:spcAft>
              <a:buNone/>
            </a:pPr>
            <a:r>
              <a:t/>
            </a:r>
            <a:endParaRPr sz="1050">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Twelve-year-old Shayla is allergic to trouble. All she wants to do is to follow the rules. (Oh, and she’d also like to make it through seventh grade with her best friendships intact, learn to run track, and have a cute boy see past her giant forehead.)</a:t>
            </a:r>
            <a:endParaRPr sz="1200">
              <a:solidFill>
                <a:srgbClr val="333333"/>
              </a:solidFill>
              <a:highlight>
                <a:srgbClr val="FFFFFF"/>
              </a:highlight>
            </a:endParaRPr>
          </a:p>
          <a:p>
            <a:pPr indent="0" lvl="0" marL="0" rtl="0" algn="ctr">
              <a:lnSpc>
                <a:spcPct val="115000"/>
              </a:lnSpc>
              <a:spcBef>
                <a:spcPts val="1100"/>
              </a:spcBef>
              <a:spcAft>
                <a:spcPts val="0"/>
              </a:spcAft>
              <a:buNone/>
            </a:pPr>
            <a:r>
              <a:rPr lang="en" sz="1200">
                <a:solidFill>
                  <a:srgbClr val="333333"/>
                </a:solidFill>
                <a:highlight>
                  <a:srgbClr val="FFFFFF"/>
                </a:highlight>
              </a:rPr>
              <a:t>But in junior high, it’s like all the rules have changed. Now she’s suddenly questioning who her best friends are and some people at school are saying she’s not black enough. Wait, </a:t>
            </a:r>
            <a:r>
              <a:rPr i="1" lang="en" sz="1200">
                <a:solidFill>
                  <a:srgbClr val="333333"/>
                </a:solidFill>
                <a:highlight>
                  <a:srgbClr val="FFFFFF"/>
                </a:highlight>
              </a:rPr>
              <a:t>what</a:t>
            </a:r>
            <a:r>
              <a:rPr lang="en" sz="1200">
                <a:solidFill>
                  <a:srgbClr val="333333"/>
                </a:solidFill>
                <a:highlight>
                  <a:srgbClr val="FFFFFF"/>
                </a:highlight>
              </a:rPr>
              <a:t>?</a:t>
            </a:r>
            <a:endParaRPr sz="1200">
              <a:solidFill>
                <a:srgbClr val="333333"/>
              </a:solidFill>
              <a:highlight>
                <a:srgbClr val="FFFFFF"/>
              </a:highlight>
            </a:endParaRPr>
          </a:p>
          <a:p>
            <a:pPr indent="0" lvl="0" marL="0" rtl="0" algn="ctr">
              <a:lnSpc>
                <a:spcPct val="115000"/>
              </a:lnSpc>
              <a:spcBef>
                <a:spcPts val="1100"/>
              </a:spcBef>
              <a:spcAft>
                <a:spcPts val="0"/>
              </a:spcAft>
              <a:buNone/>
            </a:pPr>
            <a:r>
              <a:rPr lang="en" sz="1200">
                <a:solidFill>
                  <a:srgbClr val="333333"/>
                </a:solidFill>
                <a:highlight>
                  <a:srgbClr val="FFFFFF"/>
                </a:highlight>
              </a:rPr>
              <a:t>Shay’s sister, Hana, is involved in Black Lives Matter, but Shay doesn't think that's for her. After experiencing a powerful protest, though, Shay decides some rules are worth breaking. She starts wearing an armband to school in support of the Black Lives movement. Soon everyone is taking sides. And she is given an ultimatum.</a:t>
            </a:r>
            <a:endParaRPr sz="1200">
              <a:solidFill>
                <a:srgbClr val="333333"/>
              </a:solidFill>
              <a:highlight>
                <a:srgbClr val="FFFFFF"/>
              </a:highlight>
            </a:endParaRPr>
          </a:p>
          <a:p>
            <a:pPr indent="0" lvl="0" marL="0" rtl="0" algn="ctr">
              <a:lnSpc>
                <a:spcPct val="115000"/>
              </a:lnSpc>
              <a:spcBef>
                <a:spcPts val="1100"/>
              </a:spcBef>
              <a:spcAft>
                <a:spcPts val="0"/>
              </a:spcAft>
              <a:buNone/>
            </a:pPr>
            <a:r>
              <a:rPr lang="en" sz="1200">
                <a:solidFill>
                  <a:srgbClr val="333333"/>
                </a:solidFill>
                <a:highlight>
                  <a:srgbClr val="FFFFFF"/>
                </a:highlight>
              </a:rPr>
              <a:t>Shay is scared to do the wrong thing (and even more scared to do the right thing), but if she doesn't face her fear, she'll be forever tripping over the next hurdle. Now that’s trouble, for real.</a:t>
            </a:r>
            <a:endParaRPr sz="1200">
              <a:solidFill>
                <a:srgbClr val="333333"/>
              </a:solidFill>
              <a:highlight>
                <a:srgbClr val="FFFFFF"/>
              </a:highlight>
            </a:endParaRPr>
          </a:p>
          <a:p>
            <a:pPr indent="0" lvl="0" marL="0" rtl="0" algn="l">
              <a:lnSpc>
                <a:spcPct val="115000"/>
              </a:lnSpc>
              <a:spcBef>
                <a:spcPts val="1100"/>
              </a:spcBef>
              <a:spcAft>
                <a:spcPts val="0"/>
              </a:spcAft>
              <a:buNone/>
            </a:pPr>
            <a:r>
              <a:t/>
            </a:r>
            <a:endParaRPr sz="1200">
              <a:highlight>
                <a:srgbClr val="FFFFFF"/>
              </a:highlight>
            </a:endParaRPr>
          </a:p>
        </p:txBody>
      </p:sp>
      <p:pic>
        <p:nvPicPr>
          <p:cNvPr descr="The Bee's Bookshelf selection for July is A Good Kind of Trouble by Lisa Moore Ramée. She created this video exclusively for the Bee's Bookshelf. She chooses one word to focus on related to her book. It's a word not difficult to spell, but it carries great significance.&#10;&#10;In her book, her main character, 12-year-old Shayla, is allergic to trouble. All she wants to do is to follow the rules.&#10;&#10;But in junior high, it’s like all the rules have changed. Now she’s suddenly questioning who her best friends are and some people at school are saying she’s not black enough.&#10;&#10;Shay’s sister, Hana, is involved in Black Lives Matter, but Shay doesn't think that's for her. After experiencing a powerful protest, though, Shay decides some rules are worth breaking. She starts wearing an armband to school in support of the Black Lives movement. Soon everyone is taking sides. And she is given an ultimatum.&#10;&#10;Shay is scared to do the wrong thing (and even more scared to do the right thing), but if she doesn't face her fear, she'll be forever tripping over the next hurdle. Now that’s trouble, for real." id="188" name="Google Shape;188;p28" title="Exclusive: Lisa Moore Ramée for the Bee's Bookshelf">
            <a:hlinkClick r:id="rId3"/>
          </p:cNvPr>
          <p:cNvPicPr preferRelativeResize="0"/>
          <p:nvPr/>
        </p:nvPicPr>
        <p:blipFill>
          <a:blip r:embed="rId4">
            <a:alphaModFix/>
          </a:blip>
          <a:stretch>
            <a:fillRect/>
          </a:stretch>
        </p:blipFill>
        <p:spPr>
          <a:xfrm>
            <a:off x="180675" y="3637300"/>
            <a:ext cx="1697485" cy="1273125"/>
          </a:xfrm>
          <a:prstGeom prst="rect">
            <a:avLst/>
          </a:prstGeom>
          <a:noFill/>
          <a:ln>
            <a:noFill/>
          </a:ln>
        </p:spPr>
      </p:pic>
      <p:pic>
        <p:nvPicPr>
          <p:cNvPr descr="A book trailer created for a course in the Masters Program in the School of Library &amp; Information Studies at Texas Woman's University.&#10;https://bowlesreadsbooks.wordpress.com/" id="189" name="Google Shape;189;p28" title="A Good Kind of Trouble by Lisa Moore Ramee- Book Trailer">
            <a:hlinkClick r:id="rId5"/>
          </p:cNvPr>
          <p:cNvPicPr preferRelativeResize="0"/>
          <p:nvPr/>
        </p:nvPicPr>
        <p:blipFill>
          <a:blip r:embed="rId6">
            <a:alphaModFix/>
          </a:blip>
          <a:stretch>
            <a:fillRect/>
          </a:stretch>
        </p:blipFill>
        <p:spPr>
          <a:xfrm>
            <a:off x="1978625" y="3653013"/>
            <a:ext cx="1655600" cy="1241700"/>
          </a:xfrm>
          <a:prstGeom prst="rect">
            <a:avLst/>
          </a:prstGeom>
          <a:noFill/>
          <a:ln>
            <a:noFill/>
          </a:ln>
        </p:spPr>
      </p:pic>
      <p:sp>
        <p:nvSpPr>
          <p:cNvPr id="190" name="Google Shape;190;p28"/>
          <p:cNvSpPr txBox="1"/>
          <p:nvPr/>
        </p:nvSpPr>
        <p:spPr>
          <a:xfrm>
            <a:off x="706650" y="3165775"/>
            <a:ext cx="2162400" cy="40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Book Trailers</a:t>
            </a:r>
            <a:endParaRPr b="1" sz="1200"/>
          </a:p>
        </p:txBody>
      </p:sp>
      <p:pic>
        <p:nvPicPr>
          <p:cNvPr id="191" name="Google Shape;191;p28"/>
          <p:cNvPicPr preferRelativeResize="0"/>
          <p:nvPr/>
        </p:nvPicPr>
        <p:blipFill>
          <a:blip r:embed="rId7">
            <a:alphaModFix/>
          </a:blip>
          <a:stretch>
            <a:fillRect/>
          </a:stretch>
        </p:blipFill>
        <p:spPr>
          <a:xfrm>
            <a:off x="888550" y="254400"/>
            <a:ext cx="1798603" cy="2671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nvSpPr>
        <p:spPr>
          <a:xfrm>
            <a:off x="5229175" y="84800"/>
            <a:ext cx="3000000" cy="300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rPr>
              <a:t> </a:t>
            </a:r>
            <a:r>
              <a:rPr b="1" lang="en">
                <a:solidFill>
                  <a:schemeClr val="dk1"/>
                </a:solidFill>
              </a:rPr>
              <a:t>Long Way Down</a:t>
            </a:r>
            <a:endParaRPr b="1">
              <a:solidFill>
                <a:schemeClr val="dk1"/>
              </a:solidFill>
            </a:endParaRPr>
          </a:p>
          <a:p>
            <a:pPr indent="0" lvl="0" marL="0" rtl="0" algn="ctr">
              <a:lnSpc>
                <a:spcPct val="115000"/>
              </a:lnSpc>
              <a:spcBef>
                <a:spcPts val="0"/>
              </a:spcBef>
              <a:spcAft>
                <a:spcPts val="0"/>
              </a:spcAft>
              <a:buNone/>
            </a:pPr>
            <a:r>
              <a:rPr lang="en" sz="1200">
                <a:solidFill>
                  <a:schemeClr val="dk1"/>
                </a:solidFill>
              </a:rPr>
              <a:t>by Jason Reynolds</a:t>
            </a:r>
            <a:endParaRPr sz="1200">
              <a:solidFill>
                <a:schemeClr val="dk1"/>
              </a:solidFill>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b="1" lang="en" sz="1200">
                <a:solidFill>
                  <a:srgbClr val="333333"/>
                </a:solidFill>
                <a:highlight>
                  <a:srgbClr val="FFFFFF"/>
                </a:highlight>
              </a:rPr>
              <a:t>An ode to Put the D___ Guns Down, this is </a:t>
            </a:r>
            <a:r>
              <a:rPr b="1" i="1" lang="en" sz="1200">
                <a:solidFill>
                  <a:srgbClr val="333333"/>
                </a:solidFill>
                <a:highlight>
                  <a:srgbClr val="FFFFFF"/>
                </a:highlight>
              </a:rPr>
              <a:t>New York Times </a:t>
            </a:r>
            <a:r>
              <a:rPr b="1" lang="en" sz="1200">
                <a:solidFill>
                  <a:srgbClr val="333333"/>
                </a:solidFill>
                <a:highlight>
                  <a:srgbClr val="FFFFFF"/>
                </a:highlight>
              </a:rPr>
              <a:t>bestselling author Jason Reynolds’s electrifying novel that takes place in sixty potent seconds—the time it takes a kid to decide whether or not he’s going to murder the guy who killed his brother.</a:t>
            </a:r>
            <a:endParaRPr b="1"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p:txBody>
      </p:sp>
      <p:pic>
        <p:nvPicPr>
          <p:cNvPr id="197" name="Google Shape;197;p29"/>
          <p:cNvPicPr preferRelativeResize="0"/>
          <p:nvPr/>
        </p:nvPicPr>
        <p:blipFill>
          <a:blip r:embed="rId3">
            <a:alphaModFix/>
          </a:blip>
          <a:stretch>
            <a:fillRect/>
          </a:stretch>
        </p:blipFill>
        <p:spPr>
          <a:xfrm>
            <a:off x="2346075" y="183725"/>
            <a:ext cx="1477425" cy="2275400"/>
          </a:xfrm>
          <a:prstGeom prst="rect">
            <a:avLst/>
          </a:prstGeom>
          <a:noFill/>
          <a:ln>
            <a:noFill/>
          </a:ln>
        </p:spPr>
      </p:pic>
      <p:pic>
        <p:nvPicPr>
          <p:cNvPr descr="Jason Reynolds reads from his YA verse novel, Long Way Down, beautifully illustrated by Chris Priestley.&#10;&#10;Excerpted from the audiobook: Long Way Down.&#10;&#10;Published by Faber &amp; Faber, 2018&#10;&#10;Synopsis:&#10;After Will's brother is shot in a gang crime, he knows the next steps. Don't cry. Don't snitch. Get revenge. So he gets in the lift with Shawn's gun, determined to follow The Rules. Only when the lift door opens, Buck walks in, Will's friend who died years ago. And Dani, who was shot years before that. As more people from his past arrive, Will has to ask himself if he really knows what he's doing." id="198" name="Google Shape;198;p29" title="Jason Reynolds reads from Long Way Down">
            <a:hlinkClick r:id="rId4"/>
          </p:cNvPr>
          <p:cNvPicPr preferRelativeResize="0"/>
          <p:nvPr/>
        </p:nvPicPr>
        <p:blipFill>
          <a:blip r:embed="rId5">
            <a:alphaModFix/>
          </a:blip>
          <a:stretch>
            <a:fillRect/>
          </a:stretch>
        </p:blipFill>
        <p:spPr>
          <a:xfrm>
            <a:off x="572350" y="2653450"/>
            <a:ext cx="2360200" cy="1770150"/>
          </a:xfrm>
          <a:prstGeom prst="rect">
            <a:avLst/>
          </a:prstGeom>
          <a:noFill/>
          <a:ln>
            <a:noFill/>
          </a:ln>
        </p:spPr>
      </p:pic>
      <p:sp>
        <p:nvSpPr>
          <p:cNvPr id="199" name="Google Shape;199;p29"/>
          <p:cNvSpPr txBox="1"/>
          <p:nvPr/>
        </p:nvSpPr>
        <p:spPr>
          <a:xfrm>
            <a:off x="310950" y="4423600"/>
            <a:ext cx="28830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Excerpt read by Jason Reynolds</a:t>
            </a:r>
            <a:endParaRPr/>
          </a:p>
        </p:txBody>
      </p:sp>
      <p:pic>
        <p:nvPicPr>
          <p:cNvPr descr="Book trailer for Long Way Down by Jason Reynolds.&#10;&#10;Created by the one and only Elizabeth Amstutz" id="200" name="Google Shape;200;p29" title="Long Way Down | Book Trailer">
            <a:hlinkClick r:id="rId6"/>
          </p:cNvPr>
          <p:cNvPicPr preferRelativeResize="0"/>
          <p:nvPr/>
        </p:nvPicPr>
        <p:blipFill>
          <a:blip r:embed="rId7">
            <a:alphaModFix/>
          </a:blip>
          <a:stretch>
            <a:fillRect/>
          </a:stretch>
        </p:blipFill>
        <p:spPr>
          <a:xfrm>
            <a:off x="3193950" y="2653450"/>
            <a:ext cx="2289625" cy="1717219"/>
          </a:xfrm>
          <a:prstGeom prst="rect">
            <a:avLst/>
          </a:prstGeom>
          <a:noFill/>
          <a:ln>
            <a:noFill/>
          </a:ln>
        </p:spPr>
      </p:pic>
      <p:sp>
        <p:nvSpPr>
          <p:cNvPr id="201" name="Google Shape;201;p29"/>
          <p:cNvSpPr txBox="1"/>
          <p:nvPr/>
        </p:nvSpPr>
        <p:spPr>
          <a:xfrm>
            <a:off x="3667500" y="4423600"/>
            <a:ext cx="13425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Book Trailer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nvSpPr>
        <p:spPr>
          <a:xfrm>
            <a:off x="4805200" y="113050"/>
            <a:ext cx="4144500" cy="4748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rPr>
              <a:t> </a:t>
            </a:r>
            <a:r>
              <a:rPr b="1" lang="en">
                <a:solidFill>
                  <a:schemeClr val="dk1"/>
                </a:solidFill>
              </a:rPr>
              <a:t>Amal Unbound</a:t>
            </a:r>
            <a:endParaRPr b="1">
              <a:solidFill>
                <a:schemeClr val="dk1"/>
              </a:solidFill>
            </a:endParaRPr>
          </a:p>
          <a:p>
            <a:pPr indent="0" lvl="0" marL="0" rtl="0" algn="ctr">
              <a:lnSpc>
                <a:spcPct val="115000"/>
              </a:lnSpc>
              <a:spcBef>
                <a:spcPts val="0"/>
              </a:spcBef>
              <a:spcAft>
                <a:spcPts val="0"/>
              </a:spcAft>
              <a:buNone/>
            </a:pPr>
            <a:r>
              <a:rPr lang="en" sz="1200">
                <a:highlight>
                  <a:srgbClr val="FFFFFF"/>
                </a:highlight>
              </a:rPr>
              <a:t>by Aisha Saeed </a:t>
            </a:r>
            <a:endParaRPr sz="1200">
              <a:highlight>
                <a:srgbClr val="FFFFFF"/>
              </a:highlight>
            </a:endParaRPr>
          </a:p>
          <a:p>
            <a:pPr indent="0" lvl="0" marL="0" rtl="0" algn="ctr">
              <a:lnSpc>
                <a:spcPct val="115000"/>
              </a:lnSpc>
              <a:spcBef>
                <a:spcPts val="0"/>
              </a:spcBef>
              <a:spcAft>
                <a:spcPts val="0"/>
              </a:spcAft>
              <a:buNone/>
            </a:pPr>
            <a:r>
              <a:t/>
            </a:r>
            <a:endParaRPr sz="1200">
              <a:highlight>
                <a:srgbClr val="FFFFFF"/>
              </a:highlight>
            </a:endParaRPr>
          </a:p>
          <a:p>
            <a:pPr indent="0" lvl="0" marL="0" rtl="0" algn="ctr">
              <a:lnSpc>
                <a:spcPct val="115000"/>
              </a:lnSpc>
              <a:spcBef>
                <a:spcPts val="0"/>
              </a:spcBef>
              <a:spcAft>
                <a:spcPts val="0"/>
              </a:spcAft>
              <a:buNone/>
            </a:pPr>
            <a:r>
              <a:rPr lang="en" sz="1050">
                <a:highlight>
                  <a:srgbClr val="FFFFFF"/>
                </a:highlight>
              </a:rPr>
              <a:t>Amal has big dreams, until a nightmarish encounter . . .</a:t>
            </a:r>
            <a:endParaRPr sz="1050">
              <a:highlight>
                <a:srgbClr val="FFFFFF"/>
              </a:highlight>
            </a:endParaRPr>
          </a:p>
          <a:p>
            <a:pPr indent="0" lvl="0" marL="0" rtl="0" algn="ctr">
              <a:lnSpc>
                <a:spcPct val="115000"/>
              </a:lnSpc>
              <a:spcBef>
                <a:spcPts val="0"/>
              </a:spcBef>
              <a:spcAft>
                <a:spcPts val="0"/>
              </a:spcAft>
              <a:buNone/>
            </a:pPr>
            <a:r>
              <a:t/>
            </a:r>
            <a:endParaRPr sz="1100"/>
          </a:p>
          <a:p>
            <a:pPr indent="0" lvl="0" marL="0" rtl="0" algn="ctr">
              <a:lnSpc>
                <a:spcPct val="115000"/>
              </a:lnSpc>
              <a:spcBef>
                <a:spcPts val="0"/>
              </a:spcBef>
              <a:spcAft>
                <a:spcPts val="0"/>
              </a:spcAft>
              <a:buNone/>
            </a:pPr>
            <a:r>
              <a:rPr lang="en" sz="1050">
                <a:highlight>
                  <a:srgbClr val="FFFFFF"/>
                </a:highlight>
              </a:rPr>
              <a:t>Twelve-year-old Amal's dream of becoming a teacher one day is dashed in an instant when she accidentally insults a member of her Pakistani village's ruling family. As punishment for her behavior, she is forced to leave her heartbroken family behind and go work at their estate.</a:t>
            </a:r>
            <a:endParaRPr sz="1050">
              <a:highlight>
                <a:srgbClr val="FFFFFF"/>
              </a:highlight>
            </a:endParaRPr>
          </a:p>
          <a:p>
            <a:pPr indent="0" lvl="0" marL="0" rtl="0" algn="ctr">
              <a:lnSpc>
                <a:spcPct val="115000"/>
              </a:lnSpc>
              <a:spcBef>
                <a:spcPts val="0"/>
              </a:spcBef>
              <a:spcAft>
                <a:spcPts val="0"/>
              </a:spcAft>
              <a:buNone/>
            </a:pPr>
            <a:r>
              <a:t/>
            </a:r>
            <a:endParaRPr sz="1100"/>
          </a:p>
          <a:p>
            <a:pPr indent="0" lvl="0" marL="0" rtl="0" algn="ctr">
              <a:lnSpc>
                <a:spcPct val="115000"/>
              </a:lnSpc>
              <a:spcBef>
                <a:spcPts val="0"/>
              </a:spcBef>
              <a:spcAft>
                <a:spcPts val="0"/>
              </a:spcAft>
              <a:buNone/>
            </a:pPr>
            <a:r>
              <a:rPr lang="en" sz="1050">
                <a:highlight>
                  <a:srgbClr val="FFFFFF"/>
                </a:highlight>
              </a:rPr>
              <a:t>Amal is distraught but has faced setbacks before. So she summons her courage and begins navigating the complex rules of life as a servant, with all its attendant jealousies and pecking-order woes. Most troubling, though, is Amal's increasing awareness of the deadly measures the Khan family will go to in order to stay in control. It's clear that their hold over her village will never loosen as long as everyone is too afraid to challenge them--so if Amal is to have any chance of ensuring her loved ones' safety and winning back her freedom, she must find a way to work with the other servants to make it happen.</a:t>
            </a:r>
            <a:endParaRPr sz="1200">
              <a:highlight>
                <a:srgbClr val="FFFFFF"/>
              </a:highlight>
            </a:endParaRPr>
          </a:p>
        </p:txBody>
      </p:sp>
      <p:pic>
        <p:nvPicPr>
          <p:cNvPr id="207" name="Google Shape;207;p30"/>
          <p:cNvPicPr preferRelativeResize="0"/>
          <p:nvPr/>
        </p:nvPicPr>
        <p:blipFill>
          <a:blip r:embed="rId3">
            <a:alphaModFix/>
          </a:blip>
          <a:stretch>
            <a:fillRect/>
          </a:stretch>
        </p:blipFill>
        <p:spPr>
          <a:xfrm>
            <a:off x="197850" y="110919"/>
            <a:ext cx="1738350" cy="2628575"/>
          </a:xfrm>
          <a:prstGeom prst="rect">
            <a:avLst/>
          </a:prstGeom>
          <a:noFill/>
          <a:ln>
            <a:noFill/>
          </a:ln>
        </p:spPr>
      </p:pic>
      <p:pic>
        <p:nvPicPr>
          <p:cNvPr descr="Global Read Aloud Selection 2018: Amal Unbound Chapter 1-2.  We meet Amal and hear about her dreams of going to college.  &#10;&#10;If you are listening as part of the Global Read Aloud, my students and I would love to know where you are listening!" id="208" name="Google Shape;208;p30" title="Amal Unbound Ch. 1-2">
            <a:hlinkClick r:id="rId4"/>
          </p:cNvPr>
          <p:cNvPicPr preferRelativeResize="0"/>
          <p:nvPr/>
        </p:nvPicPr>
        <p:blipFill>
          <a:blip r:embed="rId5">
            <a:alphaModFix/>
          </a:blip>
          <a:stretch>
            <a:fillRect/>
          </a:stretch>
        </p:blipFill>
        <p:spPr>
          <a:xfrm>
            <a:off x="152400" y="2891898"/>
            <a:ext cx="2023450" cy="1517575"/>
          </a:xfrm>
          <a:prstGeom prst="rect">
            <a:avLst/>
          </a:prstGeom>
          <a:noFill/>
          <a:ln>
            <a:noFill/>
          </a:ln>
        </p:spPr>
      </p:pic>
      <p:sp>
        <p:nvSpPr>
          <p:cNvPr id="209" name="Google Shape;209;p30"/>
          <p:cNvSpPr txBox="1"/>
          <p:nvPr/>
        </p:nvSpPr>
        <p:spPr>
          <a:xfrm>
            <a:off x="422075" y="4466050"/>
            <a:ext cx="1484100" cy="3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Chapters 1 &amp; 2</a:t>
            </a:r>
            <a:endParaRPr/>
          </a:p>
        </p:txBody>
      </p:sp>
      <p:pic>
        <p:nvPicPr>
          <p:cNvPr id="210" name="Google Shape;210;p30" title="My Vlog on&quot;Amal unbound&quot; by Aisha Saeed">
            <a:hlinkClick r:id="rId6"/>
          </p:cNvPr>
          <p:cNvPicPr preferRelativeResize="0"/>
          <p:nvPr/>
        </p:nvPicPr>
        <p:blipFill>
          <a:blip r:embed="rId7">
            <a:alphaModFix/>
          </a:blip>
          <a:stretch>
            <a:fillRect/>
          </a:stretch>
        </p:blipFill>
        <p:spPr>
          <a:xfrm>
            <a:off x="2088600" y="152400"/>
            <a:ext cx="2023450" cy="1517587"/>
          </a:xfrm>
          <a:prstGeom prst="rect">
            <a:avLst/>
          </a:prstGeom>
          <a:noFill/>
          <a:ln>
            <a:noFill/>
          </a:ln>
        </p:spPr>
      </p:pic>
      <p:sp>
        <p:nvSpPr>
          <p:cNvPr id="211" name="Google Shape;211;p30"/>
          <p:cNvSpPr txBox="1"/>
          <p:nvPr/>
        </p:nvSpPr>
        <p:spPr>
          <a:xfrm>
            <a:off x="2520875" y="1669975"/>
            <a:ext cx="1158900" cy="3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Book Trailer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1"/>
          <p:cNvSpPr txBox="1"/>
          <p:nvPr/>
        </p:nvSpPr>
        <p:spPr>
          <a:xfrm>
            <a:off x="4480125" y="127200"/>
            <a:ext cx="4384800" cy="481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rPr>
              <a:t> Speechless</a:t>
            </a:r>
            <a:endParaRPr b="1">
              <a:solidFill>
                <a:schemeClr val="dk1"/>
              </a:solidFill>
            </a:endParaRPr>
          </a:p>
          <a:p>
            <a:pPr indent="0" lvl="0" marL="0" rtl="0" algn="ctr">
              <a:lnSpc>
                <a:spcPct val="115000"/>
              </a:lnSpc>
              <a:spcBef>
                <a:spcPts val="0"/>
              </a:spcBef>
              <a:spcAft>
                <a:spcPts val="0"/>
              </a:spcAft>
              <a:buNone/>
            </a:pPr>
            <a:r>
              <a:rPr lang="en" sz="1200">
                <a:highlight>
                  <a:srgbClr val="FFFFFF"/>
                </a:highlight>
              </a:rPr>
              <a:t>by Adam P. Schmitt </a:t>
            </a:r>
            <a:endParaRPr sz="1200">
              <a:highlight>
                <a:srgbClr val="FFFFFF"/>
              </a:highlight>
            </a:endParaRPr>
          </a:p>
          <a:p>
            <a:pPr indent="0" lvl="0" marL="0" rtl="0" algn="ctr">
              <a:lnSpc>
                <a:spcPct val="115000"/>
              </a:lnSpc>
              <a:spcBef>
                <a:spcPts val="0"/>
              </a:spcBef>
              <a:spcAft>
                <a:spcPts val="0"/>
              </a:spcAft>
              <a:buNone/>
            </a:pPr>
            <a:r>
              <a:t/>
            </a:r>
            <a:endParaRPr sz="1200">
              <a:highlight>
                <a:srgbClr val="FFFFFF"/>
              </a:highlight>
            </a:endParaRPr>
          </a:p>
          <a:p>
            <a:pPr indent="0" lvl="0" marL="0" rtl="0" algn="ctr">
              <a:lnSpc>
                <a:spcPct val="115000"/>
              </a:lnSpc>
              <a:spcBef>
                <a:spcPts val="0"/>
              </a:spcBef>
              <a:spcAft>
                <a:spcPts val="0"/>
              </a:spcAft>
              <a:buNone/>
            </a:pPr>
            <a:r>
              <a:rPr b="1" lang="en" sz="1200">
                <a:solidFill>
                  <a:srgbClr val="333333"/>
                </a:solidFill>
                <a:highlight>
                  <a:srgbClr val="FFFFFF"/>
                </a:highlight>
              </a:rPr>
              <a:t>How do you give a eulogy when you can’t think of one good thing to say? A poignant, funny, and candid look at grief, family secrets, difficult people, and learning to look behind the facade.</a:t>
            </a:r>
            <a:endParaRPr b="1"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As if being stuffed into last year’s dress pants at his cousin’s wake weren’t uncomfortable enough, thirteen-year-old Jimmy has just learned from his mother that he has to say a few words at the funeral the next day. Why him? What could he possibly say about his cousin, who ruined everything they did? He can’t recall one birthday party, family gathering, or school event with Patrick that didn’t result in injury or destruction. As Jimmy attempts to navigate the odd social norms of the wake, he draws on humor, heartfelt concern, and a good deal of angst while racking his brain and his memory for a decent and meaningful memory to share. But it’s not until faced with a microphone that the realization finally hits him: it’s not the words that are spoken that matter the most, but those that are truly heard.</a:t>
            </a:r>
            <a:endParaRPr sz="1200">
              <a:highlight>
                <a:srgbClr val="FFFFFF"/>
              </a:highlight>
            </a:endParaRPr>
          </a:p>
          <a:p>
            <a:pPr indent="0" lvl="0" marL="0" rtl="0" algn="ctr">
              <a:lnSpc>
                <a:spcPct val="115000"/>
              </a:lnSpc>
              <a:spcBef>
                <a:spcPts val="0"/>
              </a:spcBef>
              <a:spcAft>
                <a:spcPts val="0"/>
              </a:spcAft>
              <a:buNone/>
            </a:pPr>
            <a:r>
              <a:t/>
            </a:r>
            <a:endParaRPr sz="1200">
              <a:highlight>
                <a:srgbClr val="FFFFFF"/>
              </a:highlight>
            </a:endParaRPr>
          </a:p>
        </p:txBody>
      </p:sp>
      <p:pic>
        <p:nvPicPr>
          <p:cNvPr id="217" name="Google Shape;217;p31"/>
          <p:cNvPicPr preferRelativeResize="0"/>
          <p:nvPr/>
        </p:nvPicPr>
        <p:blipFill>
          <a:blip r:embed="rId3">
            <a:alphaModFix/>
          </a:blip>
          <a:stretch>
            <a:fillRect/>
          </a:stretch>
        </p:blipFill>
        <p:spPr>
          <a:xfrm>
            <a:off x="169600" y="212000"/>
            <a:ext cx="1744400" cy="2590625"/>
          </a:xfrm>
          <a:prstGeom prst="rect">
            <a:avLst/>
          </a:prstGeom>
          <a:noFill/>
          <a:ln>
            <a:noFill/>
          </a:ln>
        </p:spPr>
      </p:pic>
      <p:pic>
        <p:nvPicPr>
          <p:cNvPr descr="1 minute review of the children's book Speechless by Adam P. Schmitt.&#10;Type: children's book&#10;Ages: 10 and up&#10;Tags: mental illness, death, cousins, funerals&#10;Stars: 4 out of 5 stars" id="218" name="Google Shape;218;p31" title="Speechless book review">
            <a:hlinkClick r:id="rId4"/>
          </p:cNvPr>
          <p:cNvPicPr preferRelativeResize="0"/>
          <p:nvPr/>
        </p:nvPicPr>
        <p:blipFill>
          <a:blip r:embed="rId5">
            <a:alphaModFix/>
          </a:blip>
          <a:stretch>
            <a:fillRect/>
          </a:stretch>
        </p:blipFill>
        <p:spPr>
          <a:xfrm>
            <a:off x="169600" y="3174450"/>
            <a:ext cx="2219100" cy="1664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3775450" y="141850"/>
            <a:ext cx="5160600" cy="500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 </a:t>
            </a:r>
            <a:r>
              <a:rPr b="1" lang="en">
                <a:solidFill>
                  <a:schemeClr val="dk1"/>
                </a:solidFill>
                <a:highlight>
                  <a:srgbClr val="FFFFFF"/>
                </a:highlight>
              </a:rPr>
              <a:t>Becoming Kareem: Growing Up On and Off the Court</a:t>
            </a:r>
            <a:endParaRPr b="1">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by Kareem Abdul-Jabbar </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rgbClr val="333333"/>
                </a:solidFill>
                <a:highlight>
                  <a:srgbClr val="FFFFFF"/>
                </a:highlight>
              </a:rPr>
              <a:t>At one time, Lew Alcindor was just another kid from New York City with all the usual problems: He struggled with fitting in, with pleasing a strict father, and with overcoming shyness that made him feel socially awkward. But with a talent for basketball, and an unmatched team of supporters, Lew Alcindor was able to transform and to become Kareem Abdul-Jabbar.</a:t>
            </a:r>
            <a:endParaRPr sz="1200">
              <a:solidFill>
                <a:srgbClr val="333333"/>
              </a:solidFill>
              <a:highlight>
                <a:srgbClr val="FFFFFF"/>
              </a:highlight>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rgbClr val="333333"/>
                </a:solidFill>
                <a:highlight>
                  <a:srgbClr val="FFFFFF"/>
                </a:highlight>
              </a:rPr>
              <a:t>From a childhood made difficult by racism and prejudice to a record-smashing career on the basketball court as an adult, Kareem Abdul-Jabbar's life was packed with ""coaches"" who taught him right from wrong and led him on the path to greatness. His parents, coaches Jack Donahue and John Wooden, Muhammad Ali, Bruce Lee, and many others played important roles in Abdul-Jabbar's life and sparked him to become an activist for social change and advancement. The inspiration from those around him, and his drive to find his own path in life, are highlighted in this personal and awe-inspiring journey.</a:t>
            </a:r>
            <a:endParaRPr sz="1200">
              <a:solidFill>
                <a:srgbClr val="333333"/>
              </a:solidFill>
              <a:highlight>
                <a:srgbClr val="FFFFFF"/>
              </a:highlight>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rgbClr val="333333"/>
                </a:solidFill>
                <a:highlight>
                  <a:srgbClr val="FFFFFF"/>
                </a:highlight>
              </a:rPr>
              <a:t>Written especially for young readers, Becoming Kareem chronicles how Kareem Abdul-Jabbar become the icon and legend he is today, both on and off the court.</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05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highlight>
                <a:srgbClr val="FFFFFF"/>
              </a:highlight>
            </a:endParaRPr>
          </a:p>
          <a:p>
            <a:pPr indent="0" lvl="0" marL="0" rtl="0" algn="l">
              <a:lnSpc>
                <a:spcPct val="115000"/>
              </a:lnSpc>
              <a:spcBef>
                <a:spcPts val="0"/>
              </a:spcBef>
              <a:spcAft>
                <a:spcPts val="0"/>
              </a:spcAft>
              <a:buNone/>
            </a:pPr>
            <a:r>
              <a:t/>
            </a:r>
            <a:endParaRPr>
              <a:solidFill>
                <a:schemeClr val="dk1"/>
              </a:solidFill>
            </a:endParaRPr>
          </a:p>
        </p:txBody>
      </p:sp>
      <p:pic>
        <p:nvPicPr>
          <p:cNvPr id="61" name="Google Shape;61;p14"/>
          <p:cNvPicPr preferRelativeResize="0"/>
          <p:nvPr/>
        </p:nvPicPr>
        <p:blipFill>
          <a:blip r:embed="rId3">
            <a:alphaModFix/>
          </a:blip>
          <a:stretch>
            <a:fillRect/>
          </a:stretch>
        </p:blipFill>
        <p:spPr>
          <a:xfrm>
            <a:off x="130950" y="327352"/>
            <a:ext cx="1755200" cy="2694899"/>
          </a:xfrm>
          <a:prstGeom prst="rect">
            <a:avLst/>
          </a:prstGeom>
          <a:noFill/>
          <a:ln>
            <a:noFill/>
          </a:ln>
        </p:spPr>
      </p:pic>
      <p:pic>
        <p:nvPicPr>
          <p:cNvPr descr="NBA legend Kareem Abdul-Jabbar is out with a new book for young readers, “Becoming Kareem: Growing Up On and Off the Court.” At the Harlem YMCA, he shows TODAY’s Al Roker some signature moves and offers his advice for young people: “Knowledge is power.”&#10;» Subscribe to TODAY: http://on.today.com/SubscribeToTODAY&#10;» Watch the latest from TODAY: http://bit.ly/LatestTODAY&#10;&#10;About: TODAY brings you the latest headlines and expert tips on money, health and parenting. We wake up every morning to give you and your family all you need to start your day. If it matters to you, it matters to us. We are in the people business. Subscribe to our channel for exclusive TODAY archival footage &amp; our original web series.  &#10;&#10;Connect with TODAY Online!&#10;Visit TODAY's Website: http://on.today.com/ReadTODAY&#10;Find TODAY on Facebook: http://on.today.com/LikeTODAY&#10;Follow TODAY on Twitter: http://on.today.com/FollowTODAY&#10;Follow TODAY on Google+: http://on.today.com/PlusTODAY&#10;Follow TODAY on Instagram: http://on.today.com/InstaTODAY&#10;Follow TODAY on Pinterest: http://on.today.com/PinTODAY&#10;&#10;Kareem Abdul-Jabbar On His New Book 'Becoming Kareem: Growing Up On and Off the Court' | TODAY" id="62" name="Google Shape;62;p14" title="Kareem Abdul-Jabbar On His New Book 'Becoming Kareem: Growing Up On And Off The Court' | TODAY">
            <a:hlinkClick r:id="rId4"/>
          </p:cNvPr>
          <p:cNvPicPr preferRelativeResize="0"/>
          <p:nvPr/>
        </p:nvPicPr>
        <p:blipFill>
          <a:blip r:embed="rId5">
            <a:alphaModFix/>
          </a:blip>
          <a:stretch>
            <a:fillRect/>
          </a:stretch>
        </p:blipFill>
        <p:spPr>
          <a:xfrm>
            <a:off x="1985575" y="3448100"/>
            <a:ext cx="1606325" cy="1204750"/>
          </a:xfrm>
          <a:prstGeom prst="rect">
            <a:avLst/>
          </a:prstGeom>
          <a:noFill/>
          <a:ln>
            <a:noFill/>
          </a:ln>
        </p:spPr>
      </p:pic>
      <p:sp>
        <p:nvSpPr>
          <p:cNvPr id="63" name="Google Shape;63;p14"/>
          <p:cNvSpPr txBox="1"/>
          <p:nvPr/>
        </p:nvSpPr>
        <p:spPr>
          <a:xfrm>
            <a:off x="1823850" y="4681125"/>
            <a:ext cx="1864200" cy="2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Interview with author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2"/>
          <p:cNvSpPr txBox="1"/>
          <p:nvPr/>
        </p:nvSpPr>
        <p:spPr>
          <a:xfrm>
            <a:off x="2953775" y="268525"/>
            <a:ext cx="5893500" cy="443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 Nightbooks</a:t>
            </a:r>
            <a:endParaRPr>
              <a:solidFill>
                <a:schemeClr val="dk1"/>
              </a:solidFill>
            </a:endParaRPr>
          </a:p>
          <a:p>
            <a:pPr indent="0" lvl="0" marL="0" rtl="0" algn="l">
              <a:lnSpc>
                <a:spcPct val="115000"/>
              </a:lnSpc>
              <a:spcBef>
                <a:spcPts val="0"/>
              </a:spcBef>
              <a:spcAft>
                <a:spcPts val="0"/>
              </a:spcAft>
              <a:buNone/>
            </a:pPr>
            <a:r>
              <a:rPr lang="en" sz="1200">
                <a:solidFill>
                  <a:srgbClr val="565959"/>
                </a:solidFill>
                <a:highlight>
                  <a:srgbClr val="FFFFFF"/>
                </a:highlight>
              </a:rPr>
              <a:t>by J. A. White </a:t>
            </a:r>
            <a:endParaRPr sz="1200">
              <a:solidFill>
                <a:srgbClr val="565959"/>
              </a:solidFill>
              <a:highlight>
                <a:srgbClr val="FFFFFF"/>
              </a:highlight>
            </a:endParaRPr>
          </a:p>
          <a:p>
            <a:pPr indent="0" lvl="0" marL="0" rtl="0" algn="l">
              <a:lnSpc>
                <a:spcPct val="115000"/>
              </a:lnSpc>
              <a:spcBef>
                <a:spcPts val="0"/>
              </a:spcBef>
              <a:spcAft>
                <a:spcPts val="0"/>
              </a:spcAft>
              <a:buNone/>
            </a:pPr>
            <a:r>
              <a:t/>
            </a:r>
            <a:endParaRPr sz="1200">
              <a:solidFill>
                <a:srgbClr val="565959"/>
              </a:solidFill>
              <a:highlight>
                <a:srgbClr val="FFFFFF"/>
              </a:highlight>
            </a:endParaRPr>
          </a:p>
          <a:p>
            <a:pPr indent="0" lvl="0" marL="0" rtl="0" algn="l">
              <a:lnSpc>
                <a:spcPct val="115000"/>
              </a:lnSpc>
              <a:spcBef>
                <a:spcPts val="0"/>
              </a:spcBef>
              <a:spcAft>
                <a:spcPts val="0"/>
              </a:spcAft>
              <a:buNone/>
            </a:pPr>
            <a:r>
              <a:rPr b="1" lang="en" sz="1200">
                <a:solidFill>
                  <a:srgbClr val="333333"/>
                </a:solidFill>
                <a:highlight>
                  <a:srgbClr val="FFFFFF"/>
                </a:highlight>
              </a:rPr>
              <a:t>A boy is imprisoned by a witch and must tell her a new scary story each night to stay alive. This thrilling contemporary fantasy from J. A. White, the acclaimed author of the Thickety series, brings to life the magic and craft of storytelling. This middle grade novel is an excellent choice for tween readers in grades 5 to 6, especially during homeschooling. It’s a fun way to keep your child entertained and engaged while not in the classroom.</a:t>
            </a:r>
            <a:endParaRPr b="1" sz="1200">
              <a:solidFill>
                <a:srgbClr val="333333"/>
              </a:solidFill>
              <a:highlight>
                <a:srgbClr val="FFFFFF"/>
              </a:highlight>
            </a:endParaRPr>
          </a:p>
          <a:p>
            <a:pPr indent="0" lvl="0" marL="0" rtl="0" algn="l">
              <a:lnSpc>
                <a:spcPct val="115000"/>
              </a:lnSpc>
              <a:spcBef>
                <a:spcPts val="1100"/>
              </a:spcBef>
              <a:spcAft>
                <a:spcPts val="0"/>
              </a:spcAft>
              <a:buNone/>
            </a:pPr>
            <a:r>
              <a:rPr lang="en" sz="1200">
                <a:solidFill>
                  <a:srgbClr val="333333"/>
                </a:solidFill>
                <a:highlight>
                  <a:srgbClr val="FFFFFF"/>
                </a:highlight>
              </a:rPr>
              <a:t>Alex’s original hair-raising tales are the only thing keeping the witch Natacha happy, but soon he’ll run out of pages to read from and be trapped forever. He’s loved scary stories his whole life, and he knows most don’t have a happily ever after. Now that Alex is trapped in a true terrifying tale, he’s desperate for a different ending—and a way out of this twisted place.</a:t>
            </a:r>
            <a:endParaRPr sz="1200">
              <a:solidFill>
                <a:srgbClr val="333333"/>
              </a:solidFill>
              <a:highlight>
                <a:srgbClr val="FFFFFF"/>
              </a:highlight>
            </a:endParaRPr>
          </a:p>
          <a:p>
            <a:pPr indent="0" lvl="0" marL="0" rtl="0" algn="l">
              <a:lnSpc>
                <a:spcPct val="115000"/>
              </a:lnSpc>
              <a:spcBef>
                <a:spcPts val="1100"/>
              </a:spcBef>
              <a:spcAft>
                <a:spcPts val="0"/>
              </a:spcAft>
              <a:buNone/>
            </a:pPr>
            <a:r>
              <a:rPr lang="en" sz="1200">
                <a:solidFill>
                  <a:srgbClr val="333333"/>
                </a:solidFill>
                <a:highlight>
                  <a:srgbClr val="FFFFFF"/>
                </a:highlight>
              </a:rPr>
              <a:t>This modern spin on the Scheherazade story is perfect for fans of </a:t>
            </a:r>
            <a:r>
              <a:rPr i="1" lang="en" sz="1200">
                <a:solidFill>
                  <a:srgbClr val="333333"/>
                </a:solidFill>
                <a:highlight>
                  <a:srgbClr val="FFFFFF"/>
                </a:highlight>
              </a:rPr>
              <a:t>Coraline </a:t>
            </a:r>
            <a:r>
              <a:rPr lang="en" sz="1200">
                <a:solidFill>
                  <a:srgbClr val="333333"/>
                </a:solidFill>
                <a:highlight>
                  <a:srgbClr val="FFFFFF"/>
                </a:highlight>
              </a:rPr>
              <a:t>and </a:t>
            </a:r>
            <a:r>
              <a:rPr i="1" lang="en" sz="1200">
                <a:solidFill>
                  <a:srgbClr val="333333"/>
                </a:solidFill>
                <a:highlight>
                  <a:srgbClr val="FFFFFF"/>
                </a:highlight>
              </a:rPr>
              <a:t>A Tale Dark and Grimm</a:t>
            </a:r>
            <a:r>
              <a:rPr lang="en" sz="1200">
                <a:solidFill>
                  <a:srgbClr val="333333"/>
                </a:solidFill>
                <a:highlight>
                  <a:srgbClr val="FFFFFF"/>
                </a:highlight>
              </a:rPr>
              <a:t>. With interwoven tips on writing with suspense, adding in plot twists, hooks, interior logic, and dealing with writer’s block, this is the ideal book for budding writers and all readers of delightfully just-dark-enough tales.</a:t>
            </a:r>
            <a:endParaRPr sz="1200">
              <a:solidFill>
                <a:srgbClr val="333333"/>
              </a:solidFill>
              <a:highlight>
                <a:srgbClr val="FFFFFF"/>
              </a:highlight>
            </a:endParaRPr>
          </a:p>
          <a:p>
            <a:pPr indent="0" lvl="0" marL="0" rtl="0" algn="l">
              <a:lnSpc>
                <a:spcPct val="115000"/>
              </a:lnSpc>
              <a:spcBef>
                <a:spcPts val="1100"/>
              </a:spcBef>
              <a:spcAft>
                <a:spcPts val="0"/>
              </a:spcAft>
              <a:buNone/>
            </a:pPr>
            <a:r>
              <a:t/>
            </a:r>
            <a:endParaRPr sz="1100">
              <a:solidFill>
                <a:srgbClr val="565959"/>
              </a:solidFill>
              <a:highlight>
                <a:srgbClr val="FFFFFF"/>
              </a:highlight>
            </a:endParaRPr>
          </a:p>
          <a:p>
            <a:pPr indent="0" lvl="0" marL="0" rtl="0" algn="l">
              <a:lnSpc>
                <a:spcPct val="115000"/>
              </a:lnSpc>
              <a:spcBef>
                <a:spcPts val="0"/>
              </a:spcBef>
              <a:spcAft>
                <a:spcPts val="0"/>
              </a:spcAft>
              <a:buNone/>
            </a:pPr>
            <a:r>
              <a:t/>
            </a:r>
            <a:endParaRPr sz="1100">
              <a:solidFill>
                <a:srgbClr val="565959"/>
              </a:solidFill>
              <a:highlight>
                <a:srgbClr val="FFFFFF"/>
              </a:highlight>
            </a:endParaRPr>
          </a:p>
        </p:txBody>
      </p:sp>
      <p:pic>
        <p:nvPicPr>
          <p:cNvPr id="224" name="Google Shape;224;p32"/>
          <p:cNvPicPr preferRelativeResize="0"/>
          <p:nvPr/>
        </p:nvPicPr>
        <p:blipFill>
          <a:blip r:embed="rId3">
            <a:alphaModFix/>
          </a:blip>
          <a:stretch>
            <a:fillRect/>
          </a:stretch>
        </p:blipFill>
        <p:spPr>
          <a:xfrm>
            <a:off x="286900" y="141325"/>
            <a:ext cx="1439900" cy="2138425"/>
          </a:xfrm>
          <a:prstGeom prst="rect">
            <a:avLst/>
          </a:prstGeom>
          <a:noFill/>
          <a:ln>
            <a:noFill/>
          </a:ln>
        </p:spPr>
      </p:pic>
      <p:pic>
        <p:nvPicPr>
          <p:cNvPr descr="The Thickety author J.A. White introduces his newest book, Nightbooks, and talks about some of his inspirations for the story.&#10;&#10;About NIGHTBOOKS&#10;&#10;Alex’s original hair-raising tales are the only thing keeping the witch Natacha happy, but soon he’ll run out of pages to read from and be trapped forever. He’s loved scary stories his whole life, and he knows most don’t have a happily ever after. Now that Alex is trapped in a true terrifying tale, he’s desperate for a different ending—and a way out of this twisted place.&#10;&#10;Visit harpercollinschildrens.com to learn more!&#10;&#10;Find NIGHTBOOKS:&#10;&#10;HarperCollins: http://bit.ly/2pz2tEP&#10;Amazon: https://amzn.to/2NCEiE6&#10;Barnes &amp; Noble: https://bit.ly/2xLQWpq&#10;Indiebound: https://bit.ly/2QWJ9xG&#10;Books-A-Million: https://bit.ly/2xF4pA3&#10;&#10;Subscribe to HarperKids for more fun videos! - http://bit.ly/2kAgUqr&#10;&#10;Discover more great titles and follow us on social:&#10;Website: https://www.harpercollins.com/childrens&#10;Facebook: https://www.facebook.com/harpercollinschildrens&#10;Instagram: https://www.instagram.com/harperchildrens/&#10;Twitter: https://twitter.com/harperchildrens&#10;Tumblr: http://harpercollinschildrens.tumblr.com/&#10;Pinterest: https://www.pinterest.com/harperchildrens/&#10;Google+: https://plus.google.com/u/0/+HarperKids&#10;&#10;#HarperKids is all about stories from HarperCollins Children's Books that young minds never forget. Don't miss a glimpse inside pages of your child's next read by way of arts and crafts, book trailers, author interviews, and more!" id="225" name="Google Shape;225;p32" title="J.A. WHITE INTRODUCES NIGHTBOOKS">
            <a:hlinkClick r:id="rId4"/>
          </p:cNvPr>
          <p:cNvPicPr preferRelativeResize="0"/>
          <p:nvPr/>
        </p:nvPicPr>
        <p:blipFill>
          <a:blip r:embed="rId5">
            <a:alphaModFix/>
          </a:blip>
          <a:stretch>
            <a:fillRect/>
          </a:stretch>
        </p:blipFill>
        <p:spPr>
          <a:xfrm>
            <a:off x="186600" y="2472450"/>
            <a:ext cx="1540200" cy="1155164"/>
          </a:xfrm>
          <a:prstGeom prst="rect">
            <a:avLst/>
          </a:prstGeom>
          <a:noFill/>
          <a:ln>
            <a:noFill/>
          </a:ln>
        </p:spPr>
      </p:pic>
      <p:pic>
        <p:nvPicPr>
          <p:cNvPr descr="Listen to a selection of the Nightbooks audiobook! Like what you hear? Check out the links below to find out where you can get the full audiobook!&#10;&#10;Subscribe to Shelf Stuff! - https://goo.gl/TkzXiD&#10;&#10;Alex’s original hair-raising tales are the only thing keeping the witch Natacha happy, but soon he’ll run out of pages to read from and be trapped forever. He’s loved scary stories his whole life, and he knows most don’t have a happily ever after. Now that Alex is trapped in a true terrifying tale, he’s desperate for a different ending—and a way out of this twisted place.&#10;&#10;FIND NIGHTBOOKS:&#10;HarperCollins: http://bit.ly/2mZLCxo&#10;Audible: http://bit.ly/2oseONY&#10;Apple: http://bit.ly/2mVio2x&#10;Google: http://bit.ly/2nSHIH1&#10;Nook: http://bit.ly/2oxEYyy&#10;Kobo: http://bit.ly/2mW8IF7&#10;Libro.fm: http://bit.ly/2ov9UQh&#10;&#10;LET’S GET BOOK NERDY!&#10;Website: http://www.shelfstuff.com &#10;Instagram: http://instagram.com/theshelfstuff &#10;&#10;#ShelfStuff is brought to you by HarperCollins Publishers." id="226" name="Google Shape;226;p32" title="Chapter 1 of Nightbooks - J. A. White | Audiobook">
            <a:hlinkClick r:id="rId6"/>
          </p:cNvPr>
          <p:cNvPicPr preferRelativeResize="0"/>
          <p:nvPr/>
        </p:nvPicPr>
        <p:blipFill>
          <a:blip r:embed="rId7">
            <a:alphaModFix/>
          </a:blip>
          <a:stretch>
            <a:fillRect/>
          </a:stretch>
        </p:blipFill>
        <p:spPr>
          <a:xfrm>
            <a:off x="236750" y="3881675"/>
            <a:ext cx="1540200" cy="1155150"/>
          </a:xfrm>
          <a:prstGeom prst="rect">
            <a:avLst/>
          </a:prstGeom>
          <a:noFill/>
          <a:ln>
            <a:noFill/>
          </a:ln>
        </p:spPr>
      </p:pic>
      <p:sp>
        <p:nvSpPr>
          <p:cNvPr id="227" name="Google Shape;227;p32"/>
          <p:cNvSpPr txBox="1"/>
          <p:nvPr/>
        </p:nvSpPr>
        <p:spPr>
          <a:xfrm>
            <a:off x="1893800" y="2717938"/>
            <a:ext cx="777300" cy="66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Book Trailer</a:t>
            </a:r>
            <a:endParaRPr/>
          </a:p>
        </p:txBody>
      </p:sp>
      <p:sp>
        <p:nvSpPr>
          <p:cNvPr id="228" name="Google Shape;228;p32"/>
          <p:cNvSpPr txBox="1"/>
          <p:nvPr/>
        </p:nvSpPr>
        <p:spPr>
          <a:xfrm>
            <a:off x="2006875" y="4219100"/>
            <a:ext cx="848100" cy="48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Chapter 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3"/>
          <p:cNvSpPr txBox="1"/>
          <p:nvPr/>
        </p:nvSpPr>
        <p:spPr>
          <a:xfrm>
            <a:off x="4678000" y="169200"/>
            <a:ext cx="4310400" cy="4805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rPr>
              <a:t> Front Desk</a:t>
            </a:r>
            <a:endParaRPr b="1">
              <a:solidFill>
                <a:schemeClr val="dk1"/>
              </a:solidFill>
            </a:endParaRPr>
          </a:p>
          <a:p>
            <a:pPr indent="0" lvl="0" marL="0" rtl="0" algn="ctr">
              <a:lnSpc>
                <a:spcPct val="115000"/>
              </a:lnSpc>
              <a:spcBef>
                <a:spcPts val="0"/>
              </a:spcBef>
              <a:spcAft>
                <a:spcPts val="0"/>
              </a:spcAft>
              <a:buNone/>
            </a:pPr>
            <a:r>
              <a:rPr lang="en" sz="1200">
                <a:solidFill>
                  <a:srgbClr val="565959"/>
                </a:solidFill>
                <a:highlight>
                  <a:srgbClr val="FFFFFF"/>
                </a:highlight>
              </a:rPr>
              <a:t>by Kelly Yang </a:t>
            </a:r>
            <a:endParaRPr sz="1200">
              <a:solidFill>
                <a:srgbClr val="565959"/>
              </a:solidFill>
              <a:highlight>
                <a:srgbClr val="FFFFFF"/>
              </a:highlight>
            </a:endParaRPr>
          </a:p>
          <a:p>
            <a:pPr indent="0" lvl="0" marL="0" rtl="0" algn="ctr">
              <a:lnSpc>
                <a:spcPct val="115000"/>
              </a:lnSpc>
              <a:spcBef>
                <a:spcPts val="0"/>
              </a:spcBef>
              <a:spcAft>
                <a:spcPts val="0"/>
              </a:spcAft>
              <a:buNone/>
            </a:pPr>
            <a:r>
              <a:t/>
            </a:r>
            <a:endParaRPr sz="1200">
              <a:solidFill>
                <a:srgbClr val="565959"/>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Mia Tang has a lot of secrets.</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Number 1: She lives in a motel, not a big house. Every day, while her immigrant parents clean the rooms, ten-year-old Mia manages the front desk of the Calivista Motel and tends to its guests.</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Number 2: Her parents hide immigrants. And if the mean motel owner, Mr. Yao, finds out they've been letting them stay in the empty rooms for free, the Tangs will be doomed.</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Number 3: She wants to be a writer. But how can she when her mom thinks she should stick to math because English is not her first language?</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It will take all of Mia's courage, kindness, and hard work to get through this year. Will she be able to hold on to her job, help the immigrants and guests, escape Mr. Yao, and go for her dreams?</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050">
              <a:solidFill>
                <a:srgbClr val="565959"/>
              </a:solidFill>
              <a:highlight>
                <a:srgbClr val="FFFFFF"/>
              </a:highlight>
            </a:endParaRPr>
          </a:p>
        </p:txBody>
      </p:sp>
      <p:pic>
        <p:nvPicPr>
          <p:cNvPr id="234" name="Google Shape;234;p33"/>
          <p:cNvPicPr preferRelativeResize="0"/>
          <p:nvPr/>
        </p:nvPicPr>
        <p:blipFill>
          <a:blip r:embed="rId3">
            <a:alphaModFix/>
          </a:blip>
          <a:stretch>
            <a:fillRect/>
          </a:stretch>
        </p:blipFill>
        <p:spPr>
          <a:xfrm>
            <a:off x="367425" y="169195"/>
            <a:ext cx="2006900" cy="2919650"/>
          </a:xfrm>
          <a:prstGeom prst="rect">
            <a:avLst/>
          </a:prstGeom>
          <a:noFill/>
          <a:ln>
            <a:noFill/>
          </a:ln>
        </p:spPr>
      </p:pic>
      <p:pic>
        <p:nvPicPr>
          <p:cNvPr descr="Inside Out and Back Again meets Millicent Min, Girl Genius in this timely, hopeful middle-grade novel with a contemporary Chinese twist." id="235" name="Google Shape;235;p33" title="Front Desk by Kelly Yang">
            <a:hlinkClick r:id="rId4"/>
          </p:cNvPr>
          <p:cNvPicPr preferRelativeResize="0"/>
          <p:nvPr/>
        </p:nvPicPr>
        <p:blipFill>
          <a:blip r:embed="rId5">
            <a:alphaModFix/>
          </a:blip>
          <a:stretch>
            <a:fillRect/>
          </a:stretch>
        </p:blipFill>
        <p:spPr>
          <a:xfrm>
            <a:off x="2575287" y="423600"/>
            <a:ext cx="1901750" cy="1426313"/>
          </a:xfrm>
          <a:prstGeom prst="rect">
            <a:avLst/>
          </a:prstGeom>
          <a:noFill/>
          <a:ln>
            <a:noFill/>
          </a:ln>
        </p:spPr>
      </p:pic>
      <p:pic>
        <p:nvPicPr>
          <p:cNvPr descr="Front Desk by Kelly Yang&#10;&#10;Teaching Point: Readers will pay attention to character traits, relationships, the point of view of the narrator, and possible themes as well as any changes to the story elements." id="236" name="Google Shape;236;p33" title="Read Aloud Front Desk Chapter 1">
            <a:hlinkClick r:id="rId6"/>
          </p:cNvPr>
          <p:cNvPicPr preferRelativeResize="0"/>
          <p:nvPr/>
        </p:nvPicPr>
        <p:blipFill>
          <a:blip r:embed="rId7">
            <a:alphaModFix/>
          </a:blip>
          <a:stretch>
            <a:fillRect/>
          </a:stretch>
        </p:blipFill>
        <p:spPr>
          <a:xfrm>
            <a:off x="2627850" y="2948925"/>
            <a:ext cx="1796626" cy="1347475"/>
          </a:xfrm>
          <a:prstGeom prst="rect">
            <a:avLst/>
          </a:prstGeom>
          <a:noFill/>
          <a:ln>
            <a:noFill/>
          </a:ln>
        </p:spPr>
      </p:pic>
      <p:sp>
        <p:nvSpPr>
          <p:cNvPr id="237" name="Google Shape;237;p33"/>
          <p:cNvSpPr txBox="1"/>
          <p:nvPr/>
        </p:nvSpPr>
        <p:spPr>
          <a:xfrm>
            <a:off x="2918513" y="1849925"/>
            <a:ext cx="1215300" cy="5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Book Trailer</a:t>
            </a:r>
            <a:endParaRPr/>
          </a:p>
        </p:txBody>
      </p:sp>
      <p:sp>
        <p:nvSpPr>
          <p:cNvPr id="238" name="Google Shape;238;p33"/>
          <p:cNvSpPr txBox="1"/>
          <p:nvPr/>
        </p:nvSpPr>
        <p:spPr>
          <a:xfrm>
            <a:off x="3003263" y="4296400"/>
            <a:ext cx="1045800" cy="4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Chapter 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nvSpPr>
        <p:spPr>
          <a:xfrm>
            <a:off x="3886550" y="127200"/>
            <a:ext cx="4992900" cy="481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rPr>
              <a:t> Small Spaces</a:t>
            </a:r>
            <a:endParaRPr b="1">
              <a:solidFill>
                <a:schemeClr val="dk1"/>
              </a:solidFill>
            </a:endParaRPr>
          </a:p>
          <a:p>
            <a:pPr indent="0" lvl="0" marL="0" rtl="0" algn="ctr">
              <a:lnSpc>
                <a:spcPct val="115000"/>
              </a:lnSpc>
              <a:spcBef>
                <a:spcPts val="0"/>
              </a:spcBef>
              <a:spcAft>
                <a:spcPts val="0"/>
              </a:spcAft>
              <a:buNone/>
            </a:pPr>
            <a:r>
              <a:rPr lang="en" sz="1200">
                <a:highlight>
                  <a:srgbClr val="FFFFFF"/>
                </a:highlight>
              </a:rPr>
              <a:t>by Katherine Arden </a:t>
            </a:r>
            <a:endParaRPr sz="1200"/>
          </a:p>
          <a:p>
            <a:pPr indent="0" lvl="0" marL="0" rtl="0" algn="ctr">
              <a:lnSpc>
                <a:spcPct val="115000"/>
              </a:lnSpc>
              <a:spcBef>
                <a:spcPts val="0"/>
              </a:spcBef>
              <a:spcAft>
                <a:spcPts val="0"/>
              </a:spcAft>
              <a:buNone/>
            </a:pPr>
            <a:r>
              <a:t/>
            </a:r>
            <a:endParaRPr sz="1200"/>
          </a:p>
          <a:p>
            <a:pPr indent="0" lvl="0" marL="0" rtl="0" algn="ctr">
              <a:lnSpc>
                <a:spcPct val="115000"/>
              </a:lnSpc>
              <a:spcBef>
                <a:spcPts val="0"/>
              </a:spcBef>
              <a:spcAft>
                <a:spcPts val="0"/>
              </a:spcAft>
              <a:buNone/>
            </a:pPr>
            <a:r>
              <a:rPr lang="en" sz="1200">
                <a:highlight>
                  <a:srgbClr val="FFFFFF"/>
                </a:highlight>
              </a:rPr>
              <a:t>After suffering a tragic loss, eleven-year-old Ollie who only finds solace in books discovers a chilling ghost story about a girl named Beth, the two brothers who loved her, and a peculiar deal made with "the smiling man"--a sinister specter who grants your most tightly held wish, but only for the ultimate price.</a:t>
            </a:r>
            <a:endParaRPr sz="1200">
              <a:highlight>
                <a:srgbClr val="FFFFFF"/>
              </a:highlight>
            </a:endParaRPr>
          </a:p>
          <a:p>
            <a:pPr indent="0" lvl="0" marL="0" rtl="0" algn="ctr">
              <a:lnSpc>
                <a:spcPct val="115000"/>
              </a:lnSpc>
              <a:spcBef>
                <a:spcPts val="0"/>
              </a:spcBef>
              <a:spcAft>
                <a:spcPts val="0"/>
              </a:spcAft>
              <a:buNone/>
            </a:pPr>
            <a:r>
              <a:rPr lang="en" sz="1200">
                <a:highlight>
                  <a:srgbClr val="FFFFFF"/>
                </a:highlight>
              </a:rPr>
              <a:t> 	Captivated by the tale, Ollie begins to wonder if the smiling man might be real when she stumbles upon the graves of the very people she's been reading about on a school trip to a nearby farm. Then, later, when her school bus breaks down on the ride home, the strange bus driver tells Ollie and her classmates: "Best get moving. At nightfall they'll come for the rest of you." Nightfall is, indeed, fast descending when Ollie's previously broken digital wristwatch begins a startling countdown and delivers a terrifying message: RUN.</a:t>
            </a:r>
            <a:endParaRPr sz="1200">
              <a:highlight>
                <a:srgbClr val="FFFFFF"/>
              </a:highlight>
            </a:endParaRPr>
          </a:p>
          <a:p>
            <a:pPr indent="0" lvl="0" marL="0" rtl="0" algn="ctr">
              <a:lnSpc>
                <a:spcPct val="115000"/>
              </a:lnSpc>
              <a:spcBef>
                <a:spcPts val="0"/>
              </a:spcBef>
              <a:spcAft>
                <a:spcPts val="0"/>
              </a:spcAft>
              <a:buNone/>
            </a:pPr>
            <a:r>
              <a:rPr lang="en" sz="1200">
                <a:highlight>
                  <a:srgbClr val="FFFFFF"/>
                </a:highlight>
              </a:rPr>
              <a:t> 	Only Ollie and two of her classmates heed these warnings. As the trio head out into the woods--bordered by a field of scarecrows that seem to be watching them--the bus driver has just one final piece of advice for Ollie and her friends: "Avoid large places. Keep to small."</a:t>
            </a:r>
            <a:endParaRPr sz="1200">
              <a:highlight>
                <a:srgbClr val="FFFFFF"/>
              </a:highlight>
            </a:endParaRPr>
          </a:p>
          <a:p>
            <a:pPr indent="0" lvl="0" marL="0" rtl="0" algn="ctr">
              <a:lnSpc>
                <a:spcPct val="115000"/>
              </a:lnSpc>
              <a:spcBef>
                <a:spcPts val="0"/>
              </a:spcBef>
              <a:spcAft>
                <a:spcPts val="0"/>
              </a:spcAft>
              <a:buNone/>
            </a:pPr>
            <a:r>
              <a:rPr lang="en" sz="1200">
                <a:highlight>
                  <a:srgbClr val="FFFFFF"/>
                </a:highlight>
              </a:rPr>
              <a:t> 	And with that, a deliciously creepy and hair-raising adventure begins</a:t>
            </a:r>
            <a:endParaRPr sz="1200"/>
          </a:p>
        </p:txBody>
      </p:sp>
      <p:pic>
        <p:nvPicPr>
          <p:cNvPr descr="A book trailer created for a course in the Masters Program in the School of Library &amp; Information Studies at Texas Woman's University.&#10;https://bowlesreadsbooks.wordpress.com/" id="69" name="Google Shape;69;p15" title="Small Spaces by Katherine Arden- Book Trailer">
            <a:hlinkClick r:id="rId3"/>
          </p:cNvPr>
          <p:cNvPicPr preferRelativeResize="0"/>
          <p:nvPr/>
        </p:nvPicPr>
        <p:blipFill>
          <a:blip r:embed="rId4">
            <a:alphaModFix/>
          </a:blip>
          <a:stretch>
            <a:fillRect/>
          </a:stretch>
        </p:blipFill>
        <p:spPr>
          <a:xfrm>
            <a:off x="0" y="3540350"/>
            <a:ext cx="1874725" cy="1406050"/>
          </a:xfrm>
          <a:prstGeom prst="rect">
            <a:avLst/>
          </a:prstGeom>
          <a:noFill/>
          <a:ln>
            <a:noFill/>
          </a:ln>
        </p:spPr>
      </p:pic>
      <p:pic>
        <p:nvPicPr>
          <p:cNvPr descr="Meet Olivia Adler, an 11 year old who is having trouble coping after tragedy struck a year ago. Get to know some of the students at East Evansburg and Mr. Easton, Ollie's math teacher.&#10;&#10;FYI: I have permission from Scholastic to record and upload this read aloud." id="70" name="Google Shape;70;p15" title="Small Spaces by Katherine Arden - Chapter 1">
            <a:hlinkClick r:id="rId5"/>
          </p:cNvPr>
          <p:cNvPicPr preferRelativeResize="0"/>
          <p:nvPr/>
        </p:nvPicPr>
        <p:blipFill>
          <a:blip r:embed="rId6">
            <a:alphaModFix/>
          </a:blip>
          <a:stretch>
            <a:fillRect/>
          </a:stretch>
        </p:blipFill>
        <p:spPr>
          <a:xfrm>
            <a:off x="1992263" y="3577105"/>
            <a:ext cx="1776750" cy="1332545"/>
          </a:xfrm>
          <a:prstGeom prst="rect">
            <a:avLst/>
          </a:prstGeom>
          <a:noFill/>
          <a:ln>
            <a:noFill/>
          </a:ln>
        </p:spPr>
      </p:pic>
      <p:pic>
        <p:nvPicPr>
          <p:cNvPr id="71" name="Google Shape;71;p15"/>
          <p:cNvPicPr preferRelativeResize="0"/>
          <p:nvPr/>
        </p:nvPicPr>
        <p:blipFill>
          <a:blip r:embed="rId7">
            <a:alphaModFix/>
          </a:blip>
          <a:stretch>
            <a:fillRect/>
          </a:stretch>
        </p:blipFill>
        <p:spPr>
          <a:xfrm>
            <a:off x="862125" y="127206"/>
            <a:ext cx="1874725" cy="2860819"/>
          </a:xfrm>
          <a:prstGeom prst="rect">
            <a:avLst/>
          </a:prstGeom>
          <a:noFill/>
          <a:ln>
            <a:noFill/>
          </a:ln>
        </p:spPr>
      </p:pic>
      <p:sp>
        <p:nvSpPr>
          <p:cNvPr id="72" name="Google Shape;72;p15"/>
          <p:cNvSpPr txBox="1"/>
          <p:nvPr/>
        </p:nvSpPr>
        <p:spPr>
          <a:xfrm>
            <a:off x="329713" y="3137009"/>
            <a:ext cx="1215300" cy="4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Book Trailer</a:t>
            </a:r>
            <a:endParaRPr/>
          </a:p>
        </p:txBody>
      </p:sp>
      <p:sp>
        <p:nvSpPr>
          <p:cNvPr id="73" name="Google Shape;73;p15"/>
          <p:cNvSpPr txBox="1"/>
          <p:nvPr/>
        </p:nvSpPr>
        <p:spPr>
          <a:xfrm>
            <a:off x="2322350" y="3098063"/>
            <a:ext cx="1116600" cy="36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Chapter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nvSpPr>
        <p:spPr>
          <a:xfrm>
            <a:off x="4615650" y="163675"/>
            <a:ext cx="4353000" cy="455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rPr>
              <a:t> Sweep: The Story of a Girl and Her Monster</a:t>
            </a:r>
            <a:endParaRPr>
              <a:solidFill>
                <a:schemeClr val="dk1"/>
              </a:solidFill>
            </a:endParaRPr>
          </a:p>
          <a:p>
            <a:pPr indent="0" lvl="0" marL="0" rtl="0" algn="ctr">
              <a:lnSpc>
                <a:spcPct val="115000"/>
              </a:lnSpc>
              <a:spcBef>
                <a:spcPts val="0"/>
              </a:spcBef>
              <a:spcAft>
                <a:spcPts val="0"/>
              </a:spcAft>
              <a:buNone/>
            </a:pPr>
            <a:r>
              <a:rPr lang="en" sz="1200">
                <a:solidFill>
                  <a:schemeClr val="dk1"/>
                </a:solidFill>
              </a:rPr>
              <a:t>by Jonathan Auxier</a:t>
            </a:r>
            <a:endParaRPr sz="1200">
              <a:solidFill>
                <a:schemeClr val="dk1"/>
              </a:solidFill>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200">
                <a:solidFill>
                  <a:srgbClr val="333333"/>
                </a:solidFill>
                <a:highlight>
                  <a:srgbClr val="FFFFFF"/>
                </a:highlight>
              </a:rPr>
              <a:t>It's been five years since the Sweep disappeared. Orphaned and alone, Nan Sparrow had no other choice but to work for a ruthless chimney sweep named Wilkie Crudd. She spends her days sweeping out chimneys. The job is dangerous and thankless, but with her wits and will, Nan has managed to beat the deadly odds time and time again.</a:t>
            </a:r>
            <a:endParaRPr sz="1200">
              <a:solidFill>
                <a:srgbClr val="333333"/>
              </a:solidFill>
              <a:highlight>
                <a:srgbClr val="FFFFFF"/>
              </a:highlight>
            </a:endParaRPr>
          </a:p>
          <a:p>
            <a:pPr indent="0" lvl="0" marL="0" rtl="0" algn="ctr">
              <a:lnSpc>
                <a:spcPct val="115000"/>
              </a:lnSpc>
              <a:spcBef>
                <a:spcPts val="0"/>
              </a:spcBef>
              <a:spcAft>
                <a:spcPts val="0"/>
              </a:spcAft>
              <a:buClr>
                <a:schemeClr val="dk1"/>
              </a:buClr>
              <a:buSzPts val="1100"/>
              <a:buFont typeface="Arial"/>
              <a:buNone/>
            </a:pPr>
            <a:r>
              <a:rPr lang="en" sz="1200">
                <a:solidFill>
                  <a:srgbClr val="333333"/>
                </a:solidFill>
                <a:highlight>
                  <a:srgbClr val="FFFFFF"/>
                </a:highlight>
              </a:rPr>
              <a:t> </a:t>
            </a:r>
            <a:endParaRPr sz="1200">
              <a:solidFill>
                <a:srgbClr val="333333"/>
              </a:solidFill>
              <a:highlight>
                <a:srgbClr val="FFFFFF"/>
              </a:highlight>
            </a:endParaRPr>
          </a:p>
          <a:p>
            <a:pPr indent="0" lvl="0" marL="0" rtl="0" algn="ctr">
              <a:lnSpc>
                <a:spcPct val="115000"/>
              </a:lnSpc>
              <a:spcBef>
                <a:spcPts val="0"/>
              </a:spcBef>
              <a:spcAft>
                <a:spcPts val="0"/>
              </a:spcAft>
              <a:buClr>
                <a:schemeClr val="dk1"/>
              </a:buClr>
              <a:buSzPts val="1100"/>
              <a:buFont typeface="Arial"/>
              <a:buNone/>
            </a:pPr>
            <a:r>
              <a:rPr lang="en" sz="1200">
                <a:solidFill>
                  <a:srgbClr val="333333"/>
                </a:solidFill>
                <a:highlight>
                  <a:srgbClr val="FFFFFF"/>
                </a:highlight>
              </a:rPr>
              <a:t>When Nan gets stuck in a chimney fire, she fears the end has come. Instead, she wakes to find herself unharmed in an abandoned attic. And she is not alone. Huddled in the corner is a mysterious creature—a </a:t>
            </a:r>
            <a:r>
              <a:rPr i="1" lang="en" sz="1200">
                <a:solidFill>
                  <a:srgbClr val="333333"/>
                </a:solidFill>
                <a:highlight>
                  <a:srgbClr val="FFFFFF"/>
                </a:highlight>
              </a:rPr>
              <a:t>golem</a:t>
            </a:r>
            <a:r>
              <a:rPr lang="en" sz="1200">
                <a:solidFill>
                  <a:srgbClr val="333333"/>
                </a:solidFill>
                <a:highlight>
                  <a:srgbClr val="FFFFFF"/>
                </a:highlight>
              </a:rPr>
              <a:t>—made from soot and ash.</a:t>
            </a:r>
            <a:endParaRPr sz="1200">
              <a:solidFill>
                <a:srgbClr val="333333"/>
              </a:solidFill>
              <a:highlight>
                <a:srgbClr val="FFFFFF"/>
              </a:highlight>
            </a:endParaRPr>
          </a:p>
          <a:p>
            <a:pPr indent="0" lvl="0" marL="0" rtl="0" algn="ctr">
              <a:lnSpc>
                <a:spcPct val="115000"/>
              </a:lnSpc>
              <a:spcBef>
                <a:spcPts val="0"/>
              </a:spcBef>
              <a:spcAft>
                <a:spcPts val="0"/>
              </a:spcAft>
              <a:buClr>
                <a:schemeClr val="dk1"/>
              </a:buClr>
              <a:buSzPts val="1100"/>
              <a:buFont typeface="Arial"/>
              <a:buNone/>
            </a:pPr>
            <a:r>
              <a:rPr lang="en" sz="1200">
                <a:solidFill>
                  <a:srgbClr val="333333"/>
                </a:solidFill>
                <a:highlight>
                  <a:srgbClr val="FFFFFF"/>
                </a:highlight>
              </a:rPr>
              <a:t> </a:t>
            </a:r>
            <a:endParaRPr sz="1200">
              <a:solidFill>
                <a:srgbClr val="333333"/>
              </a:solidFill>
              <a:highlight>
                <a:srgbClr val="FFFFFF"/>
              </a:highlight>
            </a:endParaRPr>
          </a:p>
          <a:p>
            <a:pPr indent="0" lvl="0" marL="0" rtl="0" algn="ctr">
              <a:lnSpc>
                <a:spcPct val="115000"/>
              </a:lnSpc>
              <a:spcBef>
                <a:spcPts val="0"/>
              </a:spcBef>
              <a:spcAft>
                <a:spcPts val="0"/>
              </a:spcAft>
              <a:buNone/>
            </a:pPr>
            <a:r>
              <a:rPr i="1" lang="en" sz="1200">
                <a:solidFill>
                  <a:srgbClr val="333333"/>
                </a:solidFill>
                <a:highlight>
                  <a:srgbClr val="FFFFFF"/>
                </a:highlight>
              </a:rPr>
              <a:t>Sweep</a:t>
            </a:r>
            <a:r>
              <a:rPr lang="en" sz="1200">
                <a:solidFill>
                  <a:srgbClr val="333333"/>
                </a:solidFill>
                <a:highlight>
                  <a:srgbClr val="FFFFFF"/>
                </a:highlight>
              </a:rPr>
              <a:t> is the story of a girl and her monster. Together, these two outcasts carve out a new life—saving each other in the process.</a:t>
            </a:r>
            <a:endParaRPr sz="1200">
              <a:solidFill>
                <a:schemeClr val="dk1"/>
              </a:solidFill>
            </a:endParaRPr>
          </a:p>
        </p:txBody>
      </p:sp>
      <p:pic>
        <p:nvPicPr>
          <p:cNvPr descr="A cover reveal for Jonathan Auxier's new book -- SWEEP!" id="79" name="Google Shape;79;p16" title="Introcuding SWEEP: The Story of a Girl and her Monster">
            <a:hlinkClick r:id="rId3"/>
          </p:cNvPr>
          <p:cNvPicPr preferRelativeResize="0"/>
          <p:nvPr/>
        </p:nvPicPr>
        <p:blipFill>
          <a:blip r:embed="rId4">
            <a:alphaModFix/>
          </a:blip>
          <a:stretch>
            <a:fillRect/>
          </a:stretch>
        </p:blipFill>
        <p:spPr>
          <a:xfrm>
            <a:off x="174588" y="3218550"/>
            <a:ext cx="2066776" cy="1550075"/>
          </a:xfrm>
          <a:prstGeom prst="rect">
            <a:avLst/>
          </a:prstGeom>
          <a:noFill/>
          <a:ln>
            <a:noFill/>
          </a:ln>
        </p:spPr>
      </p:pic>
      <p:sp>
        <p:nvSpPr>
          <p:cNvPr id="80" name="Google Shape;80;p16"/>
          <p:cNvSpPr txBox="1"/>
          <p:nvPr/>
        </p:nvSpPr>
        <p:spPr>
          <a:xfrm>
            <a:off x="236888" y="4713775"/>
            <a:ext cx="1942200" cy="42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Author Introduction</a:t>
            </a:r>
            <a:endParaRPr/>
          </a:p>
        </p:txBody>
      </p:sp>
      <p:pic>
        <p:nvPicPr>
          <p:cNvPr descr="Sweep: The Story of a Girl and Her Monster" id="81" name="Google Shape;81;p16">
            <a:hlinkClick r:id="rId5"/>
          </p:cNvPr>
          <p:cNvPicPr preferRelativeResize="0"/>
          <p:nvPr/>
        </p:nvPicPr>
        <p:blipFill>
          <a:blip r:embed="rId6">
            <a:alphaModFix/>
          </a:blip>
          <a:stretch>
            <a:fillRect/>
          </a:stretch>
        </p:blipFill>
        <p:spPr>
          <a:xfrm>
            <a:off x="241263" y="163676"/>
            <a:ext cx="1704525" cy="2412899"/>
          </a:xfrm>
          <a:prstGeom prst="rect">
            <a:avLst/>
          </a:prstGeom>
          <a:noFill/>
          <a:ln>
            <a:noFill/>
          </a:ln>
        </p:spPr>
      </p:pic>
      <p:sp>
        <p:nvSpPr>
          <p:cNvPr id="82" name="Google Shape;82;p16"/>
          <p:cNvSpPr txBox="1"/>
          <p:nvPr/>
        </p:nvSpPr>
        <p:spPr>
          <a:xfrm>
            <a:off x="122438" y="2576575"/>
            <a:ext cx="19422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Click on image to read on Epic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nvSpPr>
        <p:spPr>
          <a:xfrm>
            <a:off x="5674075" y="240050"/>
            <a:ext cx="3152700" cy="4746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rPr>
              <a:t> Drum Roll, Please</a:t>
            </a:r>
            <a:endParaRPr>
              <a:solidFill>
                <a:schemeClr val="dk1"/>
              </a:solidFill>
            </a:endParaRPr>
          </a:p>
          <a:p>
            <a:pPr indent="0" lvl="0" marL="0" rtl="0" algn="ctr">
              <a:lnSpc>
                <a:spcPct val="115000"/>
              </a:lnSpc>
              <a:spcBef>
                <a:spcPts val="0"/>
              </a:spcBef>
              <a:spcAft>
                <a:spcPts val="0"/>
              </a:spcAft>
              <a:buNone/>
            </a:pPr>
            <a:r>
              <a:rPr lang="en" sz="1200">
                <a:highlight>
                  <a:srgbClr val="FFFFFF"/>
                </a:highlight>
              </a:rPr>
              <a:t>by Lisa Jenn Bigelow </a:t>
            </a:r>
            <a:endParaRPr sz="1200">
              <a:highlight>
                <a:srgbClr val="FFFFFF"/>
              </a:highlight>
            </a:endParaRPr>
          </a:p>
          <a:p>
            <a:pPr indent="0" lvl="0" marL="0" rtl="0" algn="ctr">
              <a:lnSpc>
                <a:spcPct val="115000"/>
              </a:lnSpc>
              <a:spcBef>
                <a:spcPts val="0"/>
              </a:spcBef>
              <a:spcAft>
                <a:spcPts val="0"/>
              </a:spcAft>
              <a:buNone/>
            </a:pPr>
            <a:r>
              <a:t/>
            </a:r>
            <a:endParaRPr sz="1200">
              <a:highlight>
                <a:srgbClr val="FFFFFF"/>
              </a:highlight>
            </a:endParaRPr>
          </a:p>
          <a:p>
            <a:pPr indent="0" lvl="0" marL="0" rtl="0" algn="ctr">
              <a:lnSpc>
                <a:spcPct val="115000"/>
              </a:lnSpc>
              <a:spcBef>
                <a:spcPts val="0"/>
              </a:spcBef>
              <a:spcAft>
                <a:spcPts val="0"/>
              </a:spcAft>
              <a:buClr>
                <a:schemeClr val="dk1"/>
              </a:buClr>
              <a:buSzPts val="1100"/>
              <a:buFont typeface="Arial"/>
              <a:buNone/>
            </a:pPr>
            <a:r>
              <a:rPr lang="en" sz="1200">
                <a:highlight>
                  <a:srgbClr val="FFFFFF"/>
                </a:highlight>
              </a:rPr>
              <a:t>Melly only joined the school band because her best friend, Olivia, begged her to. But to her surprise, quiet Melly loves playing the drums. It’s the only time she doesn’t feel like a mouse. Now she and Olivia are about to spend the next two weeks at Camp Rockaway, jamming under the stars in the Michigan woods.</a:t>
            </a:r>
            <a:endParaRPr sz="1200">
              <a:highlight>
                <a:srgbClr val="FFFFFF"/>
              </a:highlight>
            </a:endParaRPr>
          </a:p>
          <a:p>
            <a:pPr indent="0" lvl="0" marL="0" rtl="0" algn="ctr">
              <a:lnSpc>
                <a:spcPct val="115000"/>
              </a:lnSpc>
              <a:spcBef>
                <a:spcPts val="1100"/>
              </a:spcBef>
              <a:spcAft>
                <a:spcPts val="0"/>
              </a:spcAft>
              <a:buClr>
                <a:schemeClr val="dk1"/>
              </a:buClr>
              <a:buSzPts val="1100"/>
              <a:buFont typeface="Arial"/>
              <a:buNone/>
            </a:pPr>
            <a:r>
              <a:rPr lang="en" sz="1200">
                <a:highlight>
                  <a:srgbClr val="FFFFFF"/>
                </a:highlight>
              </a:rPr>
              <a:t>But this summer brings a lot of big changes for Melly: her parents split up, her best friend ditches her, and Melly finds herself unexpectedly falling for another girl at camp. To top it all off, Melly’s not sure she has what it takes to be a real rock n’ roll drummer. Will she be able to make music from all the noise in her heart?</a:t>
            </a:r>
            <a:endParaRPr sz="1200">
              <a:highlight>
                <a:srgbClr val="FFFFFF"/>
              </a:highlight>
            </a:endParaRPr>
          </a:p>
          <a:p>
            <a:pPr indent="0" lvl="0" marL="0" rtl="0" algn="l">
              <a:lnSpc>
                <a:spcPct val="115000"/>
              </a:lnSpc>
              <a:spcBef>
                <a:spcPts val="1100"/>
              </a:spcBef>
              <a:spcAft>
                <a:spcPts val="0"/>
              </a:spcAft>
              <a:buNone/>
            </a:pPr>
            <a:r>
              <a:t/>
            </a:r>
            <a:endParaRPr sz="1050">
              <a:solidFill>
                <a:srgbClr val="565959"/>
              </a:solidFill>
              <a:highlight>
                <a:srgbClr val="FFFFFF"/>
              </a:highlight>
            </a:endParaRPr>
          </a:p>
        </p:txBody>
      </p:sp>
      <p:pic>
        <p:nvPicPr>
          <p:cNvPr id="88" name="Google Shape;88;p17"/>
          <p:cNvPicPr preferRelativeResize="0"/>
          <p:nvPr/>
        </p:nvPicPr>
        <p:blipFill>
          <a:blip r:embed="rId3">
            <a:alphaModFix/>
          </a:blip>
          <a:stretch>
            <a:fillRect/>
          </a:stretch>
        </p:blipFill>
        <p:spPr>
          <a:xfrm>
            <a:off x="375850" y="868800"/>
            <a:ext cx="2221600" cy="3299394"/>
          </a:xfrm>
          <a:prstGeom prst="rect">
            <a:avLst/>
          </a:prstGeom>
          <a:noFill/>
          <a:ln>
            <a:noFill/>
          </a:ln>
        </p:spPr>
      </p:pic>
      <p:pic>
        <p:nvPicPr>
          <p:cNvPr descr="Today's book sharing Drum Roll, Please: https://amzn.to/3gvvGZS&#10;by Lisa Jenn Bigelow&#10;Rating: 10 / 10&#10;Age Recommendation: 10 - 12&#10;&#10;My name is Val and I am a 10-year-old book lover. I would like to share my book recommendation with you all. You can find more book talks here: https://www.youtube.com/playlist?list=PLRQABIw0gMtF2N-Obh9o3UxUOehgRNvMA  &#10;&#10;Kindle: https://amzn.to/3cT8V0i&#10;Val's Kindle cover: https://amzn.to/2Ts9NBr &#10;&#10;Follow Val on Instagram: https://www.instagram.com/read.with.val" id="89" name="Google Shape;89;p17" title=":: Book Talk :: Drum Roll, Please, by Lisa Jenn Bigelow :: Read with Val">
            <a:hlinkClick r:id="rId4"/>
          </p:cNvPr>
          <p:cNvPicPr preferRelativeResize="0"/>
          <p:nvPr/>
        </p:nvPicPr>
        <p:blipFill>
          <a:blip r:embed="rId5">
            <a:alphaModFix/>
          </a:blip>
          <a:stretch>
            <a:fillRect/>
          </a:stretch>
        </p:blipFill>
        <p:spPr>
          <a:xfrm>
            <a:off x="3077450" y="1886000"/>
            <a:ext cx="2221600" cy="1666200"/>
          </a:xfrm>
          <a:prstGeom prst="rect">
            <a:avLst/>
          </a:prstGeom>
          <a:noFill/>
          <a:ln>
            <a:noFill/>
          </a:ln>
        </p:spPr>
      </p:pic>
      <p:sp>
        <p:nvSpPr>
          <p:cNvPr id="90" name="Google Shape;90;p17"/>
          <p:cNvSpPr txBox="1"/>
          <p:nvPr/>
        </p:nvSpPr>
        <p:spPr>
          <a:xfrm>
            <a:off x="3263275" y="3569225"/>
            <a:ext cx="1835700" cy="42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Book Trailer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nvSpPr>
        <p:spPr>
          <a:xfrm>
            <a:off x="4659300" y="76400"/>
            <a:ext cx="4385100" cy="471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rPr>
              <a:t>Twelve Days in May: Freedom Ride 1961</a:t>
            </a:r>
            <a:endParaRPr>
              <a:solidFill>
                <a:schemeClr val="dk1"/>
              </a:solidFill>
            </a:endParaRPr>
          </a:p>
          <a:p>
            <a:pPr indent="0" lvl="0" marL="0" rtl="0" algn="ctr">
              <a:lnSpc>
                <a:spcPct val="115000"/>
              </a:lnSpc>
              <a:spcBef>
                <a:spcPts val="0"/>
              </a:spcBef>
              <a:spcAft>
                <a:spcPts val="0"/>
              </a:spcAft>
              <a:buNone/>
            </a:pPr>
            <a:r>
              <a:rPr lang="en" sz="1200">
                <a:highlight>
                  <a:srgbClr val="FFFFFF"/>
                </a:highlight>
              </a:rPr>
              <a:t>by Larry Dane Brimner </a:t>
            </a:r>
            <a:endParaRPr sz="1200">
              <a:highlight>
                <a:srgbClr val="FFFFFF"/>
              </a:highlight>
            </a:endParaRPr>
          </a:p>
          <a:p>
            <a:pPr indent="0" lvl="0" marL="0" rtl="0" algn="ctr">
              <a:lnSpc>
                <a:spcPct val="115000"/>
              </a:lnSpc>
              <a:spcBef>
                <a:spcPts val="0"/>
              </a:spcBef>
              <a:spcAft>
                <a:spcPts val="0"/>
              </a:spcAft>
              <a:buNone/>
            </a:pPr>
            <a:r>
              <a:t/>
            </a:r>
            <a:endParaRPr sz="1200">
              <a:highlight>
                <a:srgbClr val="FFFFFF"/>
              </a:highlight>
            </a:endParaRPr>
          </a:p>
          <a:p>
            <a:pPr indent="0" lvl="0" marL="0" rtl="0" algn="ctr">
              <a:lnSpc>
                <a:spcPct val="115000"/>
              </a:lnSpc>
              <a:spcBef>
                <a:spcPts val="0"/>
              </a:spcBef>
              <a:spcAft>
                <a:spcPts val="0"/>
              </a:spcAft>
              <a:buClr>
                <a:schemeClr val="dk1"/>
              </a:buClr>
              <a:buSzPts val="1100"/>
              <a:buFont typeface="Arial"/>
              <a:buNone/>
            </a:pPr>
            <a:r>
              <a:rPr b="1" lang="en" sz="1200">
                <a:solidFill>
                  <a:srgbClr val="333333"/>
                </a:solidFill>
                <a:highlight>
                  <a:srgbClr val="FFFFFF"/>
                </a:highlight>
              </a:rPr>
              <a:t>On May 4, 1961, a group of thirteen black and white civil rights activists launched the Freedom Ride, aiming to challenge the practice of segregation on buses and at bus terminal facilities in the South.</a:t>
            </a:r>
            <a:endParaRPr b="1" sz="1200">
              <a:solidFill>
                <a:srgbClr val="333333"/>
              </a:solidFill>
              <a:highlight>
                <a:srgbClr val="FFFFFF"/>
              </a:highlight>
            </a:endParaRPr>
          </a:p>
          <a:p>
            <a:pPr indent="0" lvl="0" marL="0" rtl="0" algn="ctr">
              <a:lnSpc>
                <a:spcPct val="115000"/>
              </a:lnSpc>
              <a:spcBef>
                <a:spcPts val="1100"/>
              </a:spcBef>
              <a:spcAft>
                <a:spcPts val="0"/>
              </a:spcAft>
              <a:buClr>
                <a:schemeClr val="dk1"/>
              </a:buClr>
              <a:buSzPts val="1100"/>
              <a:buFont typeface="Arial"/>
              <a:buNone/>
            </a:pPr>
            <a:r>
              <a:rPr lang="en" sz="1200">
                <a:solidFill>
                  <a:srgbClr val="333333"/>
                </a:solidFill>
                <a:highlight>
                  <a:srgbClr val="FFFFFF"/>
                </a:highlight>
              </a:rPr>
              <a:t>The Ride would last twelve days. Despite the fact that segregation on buses crossing state lines was ruled unconstitutional by the Supreme Court in 1946, and segregation in interstate transportation facilities was ruled unconstitutional in 1960, these rulings were routinely ignored in the South. The thirteen Freedom Riders intended to test the laws and draw attention to the lack of enforcement with their peaceful protest. As the Riders traveled deeper into the South, they encountered increasing violence and opposition. Noted civil rights author Larry Dane Brimner relies on archival documents and rarely seen images to tell the riveting story of the little-known first days of the Freedom Ride. With author’s note, source notes, bibliography, and index.</a:t>
            </a:r>
            <a:endParaRPr sz="1200">
              <a:solidFill>
                <a:srgbClr val="333333"/>
              </a:solidFill>
              <a:highlight>
                <a:srgbClr val="FFFFFF"/>
              </a:highlight>
            </a:endParaRPr>
          </a:p>
          <a:p>
            <a:pPr indent="0" lvl="0" marL="0" rtl="0" algn="l">
              <a:lnSpc>
                <a:spcPct val="115000"/>
              </a:lnSpc>
              <a:spcBef>
                <a:spcPts val="0"/>
              </a:spcBef>
              <a:spcAft>
                <a:spcPts val="0"/>
              </a:spcAft>
              <a:buNone/>
            </a:pPr>
            <a:r>
              <a:t/>
            </a:r>
            <a:endParaRPr sz="1200">
              <a:highlight>
                <a:srgbClr val="FFFFFF"/>
              </a:highlight>
            </a:endParaRPr>
          </a:p>
        </p:txBody>
      </p:sp>
      <p:pic>
        <p:nvPicPr>
          <p:cNvPr id="96" name="Google Shape;96;p18">
            <a:hlinkClick r:id="rId3"/>
          </p:cNvPr>
          <p:cNvPicPr preferRelativeResize="0"/>
          <p:nvPr/>
        </p:nvPicPr>
        <p:blipFill>
          <a:blip r:embed="rId4">
            <a:alphaModFix/>
          </a:blip>
          <a:stretch>
            <a:fillRect/>
          </a:stretch>
        </p:blipFill>
        <p:spPr>
          <a:xfrm>
            <a:off x="267300" y="299932"/>
            <a:ext cx="2324200" cy="3004550"/>
          </a:xfrm>
          <a:prstGeom prst="rect">
            <a:avLst/>
          </a:prstGeom>
          <a:noFill/>
          <a:ln>
            <a:noFill/>
          </a:ln>
        </p:spPr>
      </p:pic>
      <p:sp>
        <p:nvSpPr>
          <p:cNvPr id="97" name="Google Shape;97;p18"/>
          <p:cNvSpPr txBox="1"/>
          <p:nvPr/>
        </p:nvSpPr>
        <p:spPr>
          <a:xfrm>
            <a:off x="267400" y="3304475"/>
            <a:ext cx="24279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Click image to read on Epic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nvSpPr>
        <p:spPr>
          <a:xfrm>
            <a:off x="4572000" y="126225"/>
            <a:ext cx="4395300" cy="479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t> </a:t>
            </a:r>
            <a:r>
              <a:rPr b="1" lang="en"/>
              <a:t>Me, Frida, and the Secret of the Peacock Ring</a:t>
            </a:r>
            <a:endParaRPr b="1"/>
          </a:p>
          <a:p>
            <a:pPr indent="0" lvl="0" marL="0" rtl="0" algn="ctr">
              <a:lnSpc>
                <a:spcPct val="115000"/>
              </a:lnSpc>
              <a:spcBef>
                <a:spcPts val="0"/>
              </a:spcBef>
              <a:spcAft>
                <a:spcPts val="0"/>
              </a:spcAft>
              <a:buNone/>
            </a:pPr>
            <a:r>
              <a:rPr lang="en" sz="1200">
                <a:highlight>
                  <a:srgbClr val="FFFFFF"/>
                </a:highlight>
              </a:rPr>
              <a:t>by Angela Cervantes </a:t>
            </a:r>
            <a:endParaRPr sz="1200">
              <a:highlight>
                <a:srgbClr val="FFFFFF"/>
              </a:highlight>
            </a:endParaRPr>
          </a:p>
          <a:p>
            <a:pPr indent="0" lvl="0" marL="0" rtl="0" algn="ctr">
              <a:lnSpc>
                <a:spcPct val="115000"/>
              </a:lnSpc>
              <a:spcBef>
                <a:spcPts val="0"/>
              </a:spcBef>
              <a:spcAft>
                <a:spcPts val="0"/>
              </a:spcAft>
              <a:buNone/>
            </a:pPr>
            <a:r>
              <a:t/>
            </a:r>
            <a:endParaRPr sz="1200">
              <a:highlight>
                <a:srgbClr val="FFFFFF"/>
              </a:highlight>
            </a:endParaRPr>
          </a:p>
          <a:p>
            <a:pPr indent="0" lvl="0" marL="0" rtl="0" algn="ctr">
              <a:lnSpc>
                <a:spcPct val="115000"/>
              </a:lnSpc>
              <a:spcBef>
                <a:spcPts val="0"/>
              </a:spcBef>
              <a:spcAft>
                <a:spcPts val="0"/>
              </a:spcAft>
              <a:buClr>
                <a:schemeClr val="dk1"/>
              </a:buClr>
              <a:buSzPts val="1100"/>
              <a:buFont typeface="Arial"/>
              <a:buNone/>
            </a:pPr>
            <a:r>
              <a:rPr lang="en" sz="1200">
                <a:highlight>
                  <a:srgbClr val="FFFFFF"/>
                </a:highlight>
              </a:rPr>
              <a:t>A room locked for 50 years.</a:t>
            </a:r>
            <a:endParaRPr sz="1200">
              <a:highlight>
                <a:srgbClr val="FFFFFF"/>
              </a:highlight>
            </a:endParaRPr>
          </a:p>
          <a:p>
            <a:pPr indent="0" lvl="0" marL="0" rtl="0" algn="ctr">
              <a:lnSpc>
                <a:spcPct val="115000"/>
              </a:lnSpc>
              <a:spcBef>
                <a:spcPts val="0"/>
              </a:spcBef>
              <a:spcAft>
                <a:spcPts val="0"/>
              </a:spcAft>
              <a:buClr>
                <a:schemeClr val="dk1"/>
              </a:buClr>
              <a:buSzPts val="1100"/>
              <a:buFont typeface="Arial"/>
              <a:buNone/>
            </a:pPr>
            <a:r>
              <a:t/>
            </a:r>
            <a:endParaRPr sz="1200"/>
          </a:p>
          <a:p>
            <a:pPr indent="0" lvl="0" marL="0" rtl="0" algn="ctr">
              <a:lnSpc>
                <a:spcPct val="115000"/>
              </a:lnSpc>
              <a:spcBef>
                <a:spcPts val="0"/>
              </a:spcBef>
              <a:spcAft>
                <a:spcPts val="0"/>
              </a:spcAft>
              <a:buClr>
                <a:schemeClr val="dk1"/>
              </a:buClr>
              <a:buSzPts val="1100"/>
              <a:buFont typeface="Arial"/>
              <a:buNone/>
            </a:pPr>
            <a:r>
              <a:rPr lang="en" sz="1200">
                <a:highlight>
                  <a:srgbClr val="FFFFFF"/>
                </a:highlight>
              </a:rPr>
              <a:t>A valuable peacock ring.</a:t>
            </a:r>
            <a:endParaRPr sz="1200">
              <a:highlight>
                <a:srgbClr val="FFFFFF"/>
              </a:highlight>
            </a:endParaRPr>
          </a:p>
          <a:p>
            <a:pPr indent="0" lvl="0" marL="0" rtl="0" algn="ctr">
              <a:lnSpc>
                <a:spcPct val="115000"/>
              </a:lnSpc>
              <a:spcBef>
                <a:spcPts val="0"/>
              </a:spcBef>
              <a:spcAft>
                <a:spcPts val="0"/>
              </a:spcAft>
              <a:buClr>
                <a:schemeClr val="dk1"/>
              </a:buClr>
              <a:buSzPts val="1100"/>
              <a:buFont typeface="Arial"/>
              <a:buNone/>
            </a:pPr>
            <a:r>
              <a:t/>
            </a:r>
            <a:endParaRPr sz="1200"/>
          </a:p>
          <a:p>
            <a:pPr indent="0" lvl="0" marL="0" rtl="0" algn="ctr">
              <a:lnSpc>
                <a:spcPct val="115000"/>
              </a:lnSpc>
              <a:spcBef>
                <a:spcPts val="0"/>
              </a:spcBef>
              <a:spcAft>
                <a:spcPts val="0"/>
              </a:spcAft>
              <a:buClr>
                <a:schemeClr val="dk1"/>
              </a:buClr>
              <a:buSzPts val="1100"/>
              <a:buFont typeface="Arial"/>
              <a:buNone/>
            </a:pPr>
            <a:r>
              <a:rPr lang="en" sz="1200">
                <a:highlight>
                  <a:srgbClr val="FFFFFF"/>
                </a:highlight>
              </a:rPr>
              <a:t>A mysterious brother-sister duo.</a:t>
            </a:r>
            <a:endParaRPr sz="1200">
              <a:highlight>
                <a:srgbClr val="FFFFFF"/>
              </a:highlight>
            </a:endParaRPr>
          </a:p>
          <a:p>
            <a:pPr indent="0" lvl="0" marL="0" rtl="0" algn="ctr">
              <a:lnSpc>
                <a:spcPct val="115000"/>
              </a:lnSpc>
              <a:spcBef>
                <a:spcPts val="0"/>
              </a:spcBef>
              <a:spcAft>
                <a:spcPts val="0"/>
              </a:spcAft>
              <a:buClr>
                <a:schemeClr val="dk1"/>
              </a:buClr>
              <a:buSzPts val="1100"/>
              <a:buFont typeface="Arial"/>
              <a:buNone/>
            </a:pPr>
            <a:r>
              <a:t/>
            </a:r>
            <a:endParaRPr sz="1200"/>
          </a:p>
          <a:p>
            <a:pPr indent="0" lvl="0" marL="0" rtl="0" algn="ctr">
              <a:lnSpc>
                <a:spcPct val="115000"/>
              </a:lnSpc>
              <a:spcBef>
                <a:spcPts val="0"/>
              </a:spcBef>
              <a:spcAft>
                <a:spcPts val="0"/>
              </a:spcAft>
              <a:buClr>
                <a:schemeClr val="dk1"/>
              </a:buClr>
              <a:buSzPts val="1100"/>
              <a:buFont typeface="Arial"/>
              <a:buNone/>
            </a:pPr>
            <a:r>
              <a:rPr lang="en" sz="1200">
                <a:highlight>
                  <a:srgbClr val="FFFFFF"/>
                </a:highlight>
              </a:rPr>
              <a:t>Paloma Marquez is traveling to Mexico City, birthplace of her deceased father, for the very first time. She's hoping that spending time in Mexico will help her unlock memories of the too-brief time they spent together.</a:t>
            </a:r>
            <a:endParaRPr sz="1200">
              <a:highlight>
                <a:srgbClr val="FFFFFF"/>
              </a:highlight>
            </a:endParaRPr>
          </a:p>
          <a:p>
            <a:pPr indent="0" lvl="0" marL="0" rtl="0" algn="ctr">
              <a:lnSpc>
                <a:spcPct val="115000"/>
              </a:lnSpc>
              <a:spcBef>
                <a:spcPts val="0"/>
              </a:spcBef>
              <a:spcAft>
                <a:spcPts val="0"/>
              </a:spcAft>
              <a:buClr>
                <a:schemeClr val="dk1"/>
              </a:buClr>
              <a:buSzPts val="1100"/>
              <a:buFont typeface="Arial"/>
              <a:buNone/>
            </a:pPr>
            <a:r>
              <a:t/>
            </a:r>
            <a:endParaRPr sz="1200"/>
          </a:p>
          <a:p>
            <a:pPr indent="0" lvl="0" marL="0" rtl="0" algn="ctr">
              <a:lnSpc>
                <a:spcPct val="115000"/>
              </a:lnSpc>
              <a:spcBef>
                <a:spcPts val="0"/>
              </a:spcBef>
              <a:spcAft>
                <a:spcPts val="0"/>
              </a:spcAft>
              <a:buNone/>
            </a:pPr>
            <a:r>
              <a:rPr lang="en" sz="1200">
                <a:highlight>
                  <a:srgbClr val="FFFFFF"/>
                </a:highlight>
              </a:rPr>
              <a:t>While in Mexico, Paloma meets Lizzie and Gael, who present her with an irresistible challenge: The siblings want her to help them find a valuable ring that once belonged to beloved Mexican artist Frida Kahlo. Finding the ring means a big reward -- and the thanks of all Mexico. What better way to honor her father than returning a priceless piece of jewelry that once belonged to his favorite artist!</a:t>
            </a:r>
            <a:endParaRPr sz="1200">
              <a:highlight>
                <a:srgbClr val="FFFFFF"/>
              </a:highlight>
            </a:endParaRPr>
          </a:p>
        </p:txBody>
      </p:sp>
      <p:pic>
        <p:nvPicPr>
          <p:cNvPr id="103" name="Google Shape;103;p19"/>
          <p:cNvPicPr preferRelativeResize="0"/>
          <p:nvPr/>
        </p:nvPicPr>
        <p:blipFill>
          <a:blip r:embed="rId3">
            <a:alphaModFix/>
          </a:blip>
          <a:stretch>
            <a:fillRect/>
          </a:stretch>
        </p:blipFill>
        <p:spPr>
          <a:xfrm>
            <a:off x="272775" y="272800"/>
            <a:ext cx="1822275" cy="2643350"/>
          </a:xfrm>
          <a:prstGeom prst="rect">
            <a:avLst/>
          </a:prstGeom>
          <a:noFill/>
          <a:ln>
            <a:noFill/>
          </a:ln>
        </p:spPr>
      </p:pic>
      <p:pic>
        <p:nvPicPr>
          <p:cNvPr descr="I read the first fourth of a book and summarize it for the students. Then I decide if I want to keep reading it, and the students decide if they want to check it out from the library. This video shares Me, Frida, and the Secret of the Peacock Ring by Angela Cervantes." id="104" name="Google Shape;104;p19" title="The 1st Fourth:  Me, Frida, and the Secret of the Peacock Ring">
            <a:hlinkClick r:id="rId4"/>
          </p:cNvPr>
          <p:cNvPicPr preferRelativeResize="0"/>
          <p:nvPr/>
        </p:nvPicPr>
        <p:blipFill>
          <a:blip r:embed="rId5">
            <a:alphaModFix/>
          </a:blip>
          <a:stretch>
            <a:fillRect/>
          </a:stretch>
        </p:blipFill>
        <p:spPr>
          <a:xfrm>
            <a:off x="152400" y="3068550"/>
            <a:ext cx="1822274" cy="1366707"/>
          </a:xfrm>
          <a:prstGeom prst="rect">
            <a:avLst/>
          </a:prstGeom>
          <a:noFill/>
          <a:ln>
            <a:noFill/>
          </a:ln>
        </p:spPr>
      </p:pic>
      <p:pic>
        <p:nvPicPr>
          <p:cNvPr descr="Book Trailer" id="105" name="Google Shape;105;p19" title="Me, Frida, and the Secret of the Peacock Ring by Angela Cervantes">
            <a:hlinkClick r:id="rId6"/>
          </p:cNvPr>
          <p:cNvPicPr preferRelativeResize="0"/>
          <p:nvPr/>
        </p:nvPicPr>
        <p:blipFill>
          <a:blip r:embed="rId7">
            <a:alphaModFix/>
          </a:blip>
          <a:stretch>
            <a:fillRect/>
          </a:stretch>
        </p:blipFill>
        <p:spPr>
          <a:xfrm>
            <a:off x="2446700" y="3131917"/>
            <a:ext cx="1653263" cy="1239958"/>
          </a:xfrm>
          <a:prstGeom prst="rect">
            <a:avLst/>
          </a:prstGeom>
          <a:noFill/>
          <a:ln>
            <a:noFill/>
          </a:ln>
        </p:spPr>
      </p:pic>
      <p:sp>
        <p:nvSpPr>
          <p:cNvPr id="106" name="Google Shape;106;p19"/>
          <p:cNvSpPr txBox="1"/>
          <p:nvPr/>
        </p:nvSpPr>
        <p:spPr>
          <a:xfrm>
            <a:off x="2684275" y="4375600"/>
            <a:ext cx="12111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Book Trailer</a:t>
            </a:r>
            <a:endParaRPr/>
          </a:p>
        </p:txBody>
      </p:sp>
      <p:sp>
        <p:nvSpPr>
          <p:cNvPr id="107" name="Google Shape;107;p19"/>
          <p:cNvSpPr txBox="1"/>
          <p:nvPr/>
        </p:nvSpPr>
        <p:spPr>
          <a:xfrm>
            <a:off x="436475" y="4441050"/>
            <a:ext cx="12876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Book Talk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nvSpPr>
        <p:spPr>
          <a:xfrm>
            <a:off x="5450225" y="126200"/>
            <a:ext cx="3469800" cy="4626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rPr>
              <a:t> New Kid</a:t>
            </a:r>
            <a:endParaRPr b="1">
              <a:solidFill>
                <a:schemeClr val="dk1"/>
              </a:solidFill>
            </a:endParaRPr>
          </a:p>
          <a:p>
            <a:pPr indent="0" lvl="0" marL="0" rtl="0" algn="ctr">
              <a:lnSpc>
                <a:spcPct val="115000"/>
              </a:lnSpc>
              <a:spcBef>
                <a:spcPts val="0"/>
              </a:spcBef>
              <a:spcAft>
                <a:spcPts val="0"/>
              </a:spcAft>
              <a:buNone/>
            </a:pPr>
            <a:r>
              <a:rPr lang="en" sz="1200">
                <a:solidFill>
                  <a:schemeClr val="dk1"/>
                </a:solidFill>
              </a:rPr>
              <a:t>by Jerry Craft</a:t>
            </a:r>
            <a:endParaRPr sz="1200">
              <a:solidFill>
                <a:schemeClr val="dk1"/>
              </a:solidFill>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200">
                <a:solidFill>
                  <a:srgbClr val="333333"/>
                </a:solidFill>
                <a:highlight>
                  <a:srgbClr val="FFFFFF"/>
                </a:highlight>
              </a:rPr>
              <a:t>Seventh grader Jordan Banks loves nothing more than drawing cartoons about his life. But instead of sending him to the art school of his dreams, his parents enroll him in a prestigious private school known for its academics, where Jordan is one of the few kids of color in his entire grade.</a:t>
            </a:r>
            <a:endParaRPr sz="1200">
              <a:solidFill>
                <a:srgbClr val="333333"/>
              </a:solidFill>
              <a:highlight>
                <a:srgbClr val="FFFFFF"/>
              </a:highlight>
            </a:endParaRPr>
          </a:p>
          <a:p>
            <a:pPr indent="0" lvl="0" marL="0" rtl="0" algn="ctr">
              <a:lnSpc>
                <a:spcPct val="115000"/>
              </a:lnSpc>
              <a:spcBef>
                <a:spcPts val="1100"/>
              </a:spcBef>
              <a:spcAft>
                <a:spcPts val="0"/>
              </a:spcAft>
              <a:buClr>
                <a:schemeClr val="dk1"/>
              </a:buClr>
              <a:buSzPts val="1100"/>
              <a:buFont typeface="Arial"/>
              <a:buNone/>
            </a:pPr>
            <a:r>
              <a:rPr lang="en" sz="1200">
                <a:solidFill>
                  <a:srgbClr val="333333"/>
                </a:solidFill>
                <a:highlight>
                  <a:srgbClr val="FFFFFF"/>
                </a:highlight>
              </a:rPr>
              <a:t>As he makes the daily trip from his Washington Heights apartment to the upscale Riverdale Academy Day School, Jordan soon finds himself torn between two worlds—and not really fitting into either one. Can Jordan learn to navigate his new school culture while keeping his neighborhood friends and staying true to himself?</a:t>
            </a:r>
            <a:endParaRPr sz="1200">
              <a:solidFill>
                <a:srgbClr val="333333"/>
              </a:solidFill>
              <a:highlight>
                <a:srgbClr val="FFFFFF"/>
              </a:highlight>
            </a:endParaRPr>
          </a:p>
          <a:p>
            <a:pPr indent="0" lvl="0" marL="0" rtl="0" algn="l">
              <a:lnSpc>
                <a:spcPct val="115000"/>
              </a:lnSpc>
              <a:spcBef>
                <a:spcPts val="1100"/>
              </a:spcBef>
              <a:spcAft>
                <a:spcPts val="0"/>
              </a:spcAft>
              <a:buNone/>
            </a:pPr>
            <a:r>
              <a:t/>
            </a:r>
            <a:endParaRPr sz="1200">
              <a:solidFill>
                <a:schemeClr val="dk1"/>
              </a:solidFill>
            </a:endParaRPr>
          </a:p>
        </p:txBody>
      </p:sp>
      <p:pic>
        <p:nvPicPr>
          <p:cNvPr id="113" name="Google Shape;113;p20"/>
          <p:cNvPicPr preferRelativeResize="0"/>
          <p:nvPr/>
        </p:nvPicPr>
        <p:blipFill>
          <a:blip r:embed="rId3">
            <a:alphaModFix/>
          </a:blip>
          <a:stretch>
            <a:fillRect/>
          </a:stretch>
        </p:blipFill>
        <p:spPr>
          <a:xfrm>
            <a:off x="301225" y="995650"/>
            <a:ext cx="2103567" cy="3152200"/>
          </a:xfrm>
          <a:prstGeom prst="rect">
            <a:avLst/>
          </a:prstGeom>
          <a:noFill/>
          <a:ln>
            <a:noFill/>
          </a:ln>
        </p:spPr>
      </p:pic>
      <p:pic>
        <p:nvPicPr>
          <p:cNvPr descr="Winner of the 2020 Newbery Medal&#10;&#10;Meet Jordan Banks, the star of award-winning author/illustrator Jerry Craft’s honest graphic novel, New Kid.&#10;&#10;About NEW KID:&#10;Seventh grader Jordan Banks loves nothing more than drawing cartoons about his life. But instead of sending him to the art school of his dreams, his parents enroll him in a prestigious private school known for its academics, where Jordan is one of the few kids of color in his entire grade.&#10;As he makes the daily trip from his Washington Heights apartment to the upscale Riverdale Academy Day School, Jordan soon finds himself torn between two worlds—and not really fitting into either one. Can Jordan learn to navigate his new school culture while keeping his neighborhood friends and staying true to himself?&#10;&#10;Visit harpercollinschildrens.com to learn more!&#10;&#10;Find NEW KID:&#10;HarperCollins: http://bit.ly/2QpGYCI&#10;Amazon: https://amzn.to/2RkpZAU&#10;Barnes &amp; Noble: https://bit.ly/2MiTPVL&#10;Indiebound: https://bit.ly/2QStHl4&#10;Books-A-Million: https://bit.ly/2TPxfqb&#10;&#10;Subscribe to Shelf Stuff! - https://goo.gl/TkzXiD&#10;&#10;LET’S GET BOOK NERDY!&#10;Website: http://www.shelfstuff.com &#10;Instagram: http://instagram.com/theshelfstuff &#10;&#10;#ShelfStuff is brought to you by HarperCollins Publishers." id="114" name="Google Shape;114;p20" title="Meet Jordan Banks | NEW KID by Jerry Craft">
            <a:hlinkClick r:id="rId4"/>
          </p:cNvPr>
          <p:cNvPicPr preferRelativeResize="0"/>
          <p:nvPr/>
        </p:nvPicPr>
        <p:blipFill>
          <a:blip r:embed="rId5">
            <a:alphaModFix/>
          </a:blip>
          <a:stretch>
            <a:fillRect/>
          </a:stretch>
        </p:blipFill>
        <p:spPr>
          <a:xfrm>
            <a:off x="2845525" y="1573075"/>
            <a:ext cx="2449724" cy="1837300"/>
          </a:xfrm>
          <a:prstGeom prst="rect">
            <a:avLst/>
          </a:prstGeom>
          <a:noFill/>
          <a:ln>
            <a:noFill/>
          </a:ln>
        </p:spPr>
      </p:pic>
      <p:sp>
        <p:nvSpPr>
          <p:cNvPr id="115" name="Google Shape;115;p20"/>
          <p:cNvSpPr txBox="1"/>
          <p:nvPr/>
        </p:nvSpPr>
        <p:spPr>
          <a:xfrm>
            <a:off x="3211488" y="3410375"/>
            <a:ext cx="1717800" cy="40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Book Trailer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nvSpPr>
        <p:spPr>
          <a:xfrm>
            <a:off x="5185175" y="172100"/>
            <a:ext cx="3838200" cy="4733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rPr>
              <a:t> The Only Road</a:t>
            </a:r>
            <a:endParaRPr b="1">
              <a:solidFill>
                <a:schemeClr val="dk1"/>
              </a:solidFill>
            </a:endParaRPr>
          </a:p>
          <a:p>
            <a:pPr indent="0" lvl="0" marL="0" rtl="0" algn="ctr">
              <a:lnSpc>
                <a:spcPct val="115000"/>
              </a:lnSpc>
              <a:spcBef>
                <a:spcPts val="0"/>
              </a:spcBef>
              <a:spcAft>
                <a:spcPts val="0"/>
              </a:spcAft>
              <a:buNone/>
            </a:pPr>
            <a:r>
              <a:rPr lang="en" sz="1200">
                <a:solidFill>
                  <a:srgbClr val="565959"/>
                </a:solidFill>
                <a:highlight>
                  <a:srgbClr val="FFFFFF"/>
                </a:highlight>
              </a:rPr>
              <a:t>by Alexandra Diaz </a:t>
            </a:r>
            <a:endParaRPr sz="1200">
              <a:solidFill>
                <a:srgbClr val="565959"/>
              </a:solidFill>
              <a:highlight>
                <a:srgbClr val="FFFFFF"/>
              </a:highlight>
            </a:endParaRPr>
          </a:p>
          <a:p>
            <a:pPr indent="0" lvl="0" marL="0" rtl="0" algn="ctr">
              <a:lnSpc>
                <a:spcPct val="115000"/>
              </a:lnSpc>
              <a:spcBef>
                <a:spcPts val="0"/>
              </a:spcBef>
              <a:spcAft>
                <a:spcPts val="0"/>
              </a:spcAft>
              <a:buNone/>
            </a:pPr>
            <a:r>
              <a:t/>
            </a:r>
            <a:endParaRPr sz="1200">
              <a:solidFill>
                <a:srgbClr val="565959"/>
              </a:solidFill>
              <a:highlight>
                <a:srgbClr val="FFFFFF"/>
              </a:highlight>
            </a:endParaRPr>
          </a:p>
          <a:p>
            <a:pPr indent="0" lvl="0" marL="0" rtl="0" algn="ctr">
              <a:lnSpc>
                <a:spcPct val="115000"/>
              </a:lnSpc>
              <a:spcBef>
                <a:spcPts val="0"/>
              </a:spcBef>
              <a:spcAft>
                <a:spcPts val="0"/>
              </a:spcAft>
              <a:buClr>
                <a:schemeClr val="dk1"/>
              </a:buClr>
              <a:buSzPts val="1100"/>
              <a:buFont typeface="Arial"/>
              <a:buNone/>
            </a:pPr>
            <a:r>
              <a:rPr lang="en" sz="1200">
                <a:solidFill>
                  <a:srgbClr val="333333"/>
                </a:solidFill>
                <a:highlight>
                  <a:srgbClr val="FFFFFF"/>
                </a:highlight>
              </a:rPr>
              <a:t>Jaime is sitting on his bed drawing when he hears a scream. Instantly, he knows: Miguel, his cousin and best friend, is dead.</a:t>
            </a:r>
            <a:endParaRPr sz="1200">
              <a:solidFill>
                <a:srgbClr val="333333"/>
              </a:solidFill>
              <a:highlight>
                <a:srgbClr val="FFFFFF"/>
              </a:highlight>
            </a:endParaRPr>
          </a:p>
          <a:p>
            <a:pPr indent="0" lvl="0" marL="0" rtl="0" algn="ctr">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1200">
                <a:solidFill>
                  <a:srgbClr val="333333"/>
                </a:solidFill>
                <a:highlight>
                  <a:srgbClr val="FFFFFF"/>
                </a:highlight>
              </a:rPr>
              <a:t>Everyone in Jaime’s small town in Guatemala knows someone who has been killed by the Alphas, a powerful gang that’s known for violence and drug trafficking. Anyone who refuses to work for them is hurt or killed—like Miguel. With Miguel gone, Jaime fears that he is next. There’s only one choice: accompanied by his cousin Ángela, Jaime must flee his home to live with his older brother in New Mexico.</a:t>
            </a:r>
            <a:endParaRPr sz="1200">
              <a:solidFill>
                <a:srgbClr val="333333"/>
              </a:solidFill>
              <a:highlight>
                <a:srgbClr val="FFFFFF"/>
              </a:highlight>
            </a:endParaRPr>
          </a:p>
          <a:p>
            <a:pPr indent="0" lvl="0" marL="0" rtl="0" algn="ctr">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Inspired by true events, </a:t>
            </a:r>
            <a:r>
              <a:rPr i="1" lang="en" sz="1200">
                <a:solidFill>
                  <a:srgbClr val="333333"/>
                </a:solidFill>
                <a:highlight>
                  <a:srgbClr val="FFFFFF"/>
                </a:highlight>
              </a:rPr>
              <a:t>The Only Road</a:t>
            </a:r>
            <a:r>
              <a:rPr lang="en" sz="1200">
                <a:solidFill>
                  <a:srgbClr val="333333"/>
                </a:solidFill>
                <a:highlight>
                  <a:srgbClr val="FFFFFF"/>
                </a:highlight>
              </a:rPr>
              <a:t> is an individual story of a boy who feels that leaving his home and risking everything is his only chance for a better life. </a:t>
            </a:r>
            <a:endParaRPr sz="1200">
              <a:solidFill>
                <a:srgbClr val="565959"/>
              </a:solidFill>
              <a:highlight>
                <a:srgbClr val="FFFFFF"/>
              </a:highlight>
            </a:endParaRPr>
          </a:p>
        </p:txBody>
      </p:sp>
      <p:pic>
        <p:nvPicPr>
          <p:cNvPr descr="PLEASE VIEW THE UPDATED VERSION OF THIS VIDEO: https://youtu.be/2LSmgOhJ-7Y&#10;&#10;After the brutal murder of a family member, Jaime and Ángela must leave their family and home in Guatemala and embark on the dangerous journey through Mexico in search of a better life in the US.&#10;&#10;&quot;Powerful and Timely&quot; BOOKLIST starred review.&#10;&#10;&quot;Timely and provocative. It will lead to classroom conversations about immigration policies, sparking debate on what to do when people need to flee one place to save their lives.&quot; SCHOOL LIBRARY CONNECTION&#10;&#10;www.alexandra-diaz.com&#10;&#10;Music:&#10;&quot;Oppressive Gloom&quot; by Kevin MacLeod (incompetech.com)&#10;Licensed under Creative Commons: By Attribution 3.0&#10;http://creativecommons.org/licenses/by/3.0/" id="121" name="Google Shape;121;p21" title="The Only Road Book Trailer">
            <a:hlinkClick r:id="rId3"/>
          </p:cNvPr>
          <p:cNvPicPr preferRelativeResize="0"/>
          <p:nvPr/>
        </p:nvPicPr>
        <p:blipFill>
          <a:blip r:embed="rId4">
            <a:alphaModFix/>
          </a:blip>
          <a:stretch>
            <a:fillRect/>
          </a:stretch>
        </p:blipFill>
        <p:spPr>
          <a:xfrm>
            <a:off x="2949375" y="1507875"/>
            <a:ext cx="1923824" cy="1442875"/>
          </a:xfrm>
          <a:prstGeom prst="rect">
            <a:avLst/>
          </a:prstGeom>
          <a:noFill/>
          <a:ln>
            <a:noFill/>
          </a:ln>
        </p:spPr>
      </p:pic>
      <p:pic>
        <p:nvPicPr>
          <p:cNvPr id="122" name="Google Shape;122;p21"/>
          <p:cNvPicPr preferRelativeResize="0"/>
          <p:nvPr/>
        </p:nvPicPr>
        <p:blipFill>
          <a:blip r:embed="rId5">
            <a:alphaModFix/>
          </a:blip>
          <a:stretch>
            <a:fillRect/>
          </a:stretch>
        </p:blipFill>
        <p:spPr>
          <a:xfrm>
            <a:off x="269225" y="444264"/>
            <a:ext cx="2368175" cy="3570100"/>
          </a:xfrm>
          <a:prstGeom prst="rect">
            <a:avLst/>
          </a:prstGeom>
          <a:noFill/>
          <a:ln>
            <a:noFill/>
          </a:ln>
        </p:spPr>
      </p:pic>
      <p:sp>
        <p:nvSpPr>
          <p:cNvPr id="123" name="Google Shape;123;p21"/>
          <p:cNvSpPr txBox="1"/>
          <p:nvPr/>
        </p:nvSpPr>
        <p:spPr>
          <a:xfrm>
            <a:off x="3302600" y="2936850"/>
            <a:ext cx="1269300" cy="46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Book Trailer</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