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e788654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e788654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e788654e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e788654e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e788654e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e788654e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e788654e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e788654e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e788654e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e788654e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e788654e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e788654e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e788654e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e788654e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e788654e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e788654e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e788654e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e788654e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e788654e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e788654e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e788654ec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e788654e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e7886552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e788655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e788654e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e788654e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e788654e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e788654e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e788654e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e788654e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e788654e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e788654e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e788654e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e788654e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e788654e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e788654e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e788654e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e788654e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e788654e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e788654e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e788654e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e788654e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e788654e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e788654e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e788654e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e788654e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amazon.com/Good-Egg-Jory-John/dp/0062866001/ref=sr_1_3?crid=2BXT6P6A6UTL5&amp;dchild=1&amp;keywords=the+good+egg+childrens+book&amp;qid=1595602822&amp;s=books&amp;sprefix=the+good%2Cstripbooks%2C166&amp;sr=1-3" TargetMode="External"/><Relationship Id="rId4" Type="http://schemas.openxmlformats.org/officeDocument/2006/relationships/hyperlink" Target="https://www.amazon.com/Jory-John/e/B003U1RZPY?ref=sr_ntt_srch_lnk_3&amp;qid=1595602822&amp;sr=1-3" TargetMode="External"/><Relationship Id="rId5" Type="http://schemas.openxmlformats.org/officeDocument/2006/relationships/hyperlink" Target="https://www.amazon.com/Pete-Oswald/e/B06XFW4XL1?ref=sr_ntt_srch_lnk_3&amp;qid=1595602822&amp;sr=1-3" TargetMode="External"/><Relationship Id="rId6" Type="http://schemas.openxmlformats.org/officeDocument/2006/relationships/image" Target="../media/image33.jpg"/><Relationship Id="rId7" Type="http://schemas.openxmlformats.org/officeDocument/2006/relationships/hyperlink" Target="http://www.youtube.com/watch?v=KQTmetl7sxc" TargetMode="External"/><Relationship Id="rId8"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amazon.com/Drawn-Together-Minh-L%C3%AA/dp/1484767608/ref=sr_1_1?crid=3RIVAQJEL7FLO&amp;dchild=1&amp;keywords=drawn+together+minh+le&amp;qid=1595602978&amp;s=books&amp;sprefix=drawn+to%2Cstripbooks%2C166&amp;sr=1-1" TargetMode="External"/><Relationship Id="rId4" Type="http://schemas.openxmlformats.org/officeDocument/2006/relationships/hyperlink" Target="https://www.amazon.com/Minh-L%25C3%25AA/e/B01GU5RXUI?ref=sr_ntt_srch_lnk_1&amp;qid=1595602978&amp;sr=1-1" TargetMode="External"/><Relationship Id="rId5" Type="http://schemas.openxmlformats.org/officeDocument/2006/relationships/hyperlink" Target="https://www.amazon.com/Dan-Santat/e/B001KDO0IO?ref=sr_ntt_srch_lnk_1&amp;qid=1595602978&amp;sr=1-1" TargetMode="External"/><Relationship Id="rId6" Type="http://schemas.openxmlformats.org/officeDocument/2006/relationships/image" Target="../media/image21.jpg"/><Relationship Id="rId7" Type="http://schemas.openxmlformats.org/officeDocument/2006/relationships/hyperlink" Target="http://www.youtube.com/watch?v=D9o_4YUF-vw" TargetMode="External"/><Relationship Id="rId8"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amazon.com/What-If-Samantha-Berger/dp/0316390968/ref=sr_1_1?crid=WSR38RHCHCG0&amp;dchild=1&amp;keywords=what+if+by+samantha+berger&amp;qid=1595603080&amp;s=books&amp;sprefix=what+if+by%2Cstripbooks%2C248&amp;sr=1-1" TargetMode="External"/><Relationship Id="rId4" Type="http://schemas.openxmlformats.org/officeDocument/2006/relationships/hyperlink" Target="https://www.amazon.com/Mike-Curato/e/B00MT4M6VQ?ref=sr_ntt_srch_lnk_1&amp;qid=1595603080&amp;sr=1-1" TargetMode="External"/><Relationship Id="rId5" Type="http://schemas.openxmlformats.org/officeDocument/2006/relationships/image" Target="../media/image24.jpg"/><Relationship Id="rId6" Type="http://schemas.openxmlformats.org/officeDocument/2006/relationships/hyperlink" Target="http://www.youtube.com/watch?v=pHg0ukoQ4FQ" TargetMode="External"/><Relationship Id="rId7"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amazon.com/Let-Children-March-Monica-Clark-Robinson/dp/0544704525/ref=sr_1_2?crid=2OPQ1VFJPXKXO&amp;dchild=1&amp;keywords=let+the+children+march&amp;qid=1595603193&amp;s=books&amp;sprefix=let%2Cstripbooks%2C169&amp;sr=1-2" TargetMode="External"/><Relationship Id="rId4" Type="http://schemas.openxmlformats.org/officeDocument/2006/relationships/hyperlink" Target="https://www.amazon.com/Monica-Clark-Robinson/e/B078WD6KSY?ref=sr_ntt_srch_lnk_2&amp;qid=1595603193&amp;sr=1-2" TargetMode="External"/><Relationship Id="rId5" Type="http://schemas.openxmlformats.org/officeDocument/2006/relationships/image" Target="../media/image26.jpg"/><Relationship Id="rId6" Type="http://schemas.openxmlformats.org/officeDocument/2006/relationships/hyperlink" Target="http://www.youtube.com/watch?v=bnptqGnM4xQ" TargetMode="External"/><Relationship Id="rId7"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amazon.com/Can-I-Be-Your-Dog/dp/0399554521/ref=sr_1_1?crid=16PHHUVQ9L93Q&amp;dchild=1&amp;keywords=can+i+be+your+dog&amp;qid=1595603305&amp;s=books&amp;sprefix=can+i%2Cstripbooks%2C163&amp;sr=1-1" TargetMode="External"/><Relationship Id="rId4" Type="http://schemas.openxmlformats.org/officeDocument/2006/relationships/hyperlink" Target="https://www.amazon.com/Troy-Cummings/e/B004ANRCZY?ref=sr_ntt_srch_lnk_1&amp;qid=1595603305&amp;sr=1-1" TargetMode="External"/><Relationship Id="rId5" Type="http://schemas.openxmlformats.org/officeDocument/2006/relationships/image" Target="../media/image25.jpg"/><Relationship Id="rId6" Type="http://schemas.openxmlformats.org/officeDocument/2006/relationships/hyperlink" Target="http://www.youtube.com/watch?v=OMcLVnu5O44" TargetMode="External"/><Relationship Id="rId7"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amazon.com/Cute-Axolotl-Discovering-Adorable-Animals/dp/1524764477/ref=sr_1_1?crid=1OOB2QU6R48ZL&amp;dchild=1&amp;keywords=cute+as+an+axolotl&amp;qid=1595603430&amp;s=books&amp;sprefix=cute+as%2Cstripbooks%2C306&amp;sr=1-1" TargetMode="External"/><Relationship Id="rId4" Type="http://schemas.openxmlformats.org/officeDocument/2006/relationships/image" Target="../media/image28.jpg"/><Relationship Id="rId5" Type="http://schemas.openxmlformats.org/officeDocument/2006/relationships/hyperlink" Target="https://www.youtube.com/watch?v=DnoYimKcrF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amazon.com/If-Sharks-Disappeared-Lily-Williams/dp/162672413X/ref=sr_1_1?crid=295ADPAXT51VJ&amp;dchild=1&amp;keywords=if+sharks+disappeared+by+lily+williams&amp;qid=1595603546&amp;s=books&amp;sprefix=if++sharks%2Cstripbooks%2C162&amp;sr=1-1" TargetMode="External"/><Relationship Id="rId4" Type="http://schemas.openxmlformats.org/officeDocument/2006/relationships/hyperlink" Target="https://www.amazon.com/Lily-Williams/e/B01M7R0QAM?ref=sr_ntt_srch_lnk_1&amp;qid=1595603546&amp;sr=1-1" TargetMode="External"/><Relationship Id="rId5" Type="http://schemas.openxmlformats.org/officeDocument/2006/relationships/image" Target="../media/image31.jpg"/><Relationship Id="rId6" Type="http://schemas.openxmlformats.org/officeDocument/2006/relationships/hyperlink" Target="http://www.youtube.com/watch?v=OoTFNLmYy3g" TargetMode="External"/><Relationship Id="rId7"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amazon.com/Sun-Kind-Big-Deal/dp/1338166972/ref=sr_1_1?crid=IYVXLTQV20TZ&amp;dchild=1&amp;keywords=the+sun+is+kind+of+a+big+deal&amp;qid=1595603679&amp;s=books&amp;sprefix=the+sun+is%2Cstripbooks%2C166&amp;sr=1-1" TargetMode="External"/><Relationship Id="rId4" Type="http://schemas.openxmlformats.org/officeDocument/2006/relationships/hyperlink" Target="https://www.amazon.com/Nick-Seluk/e/B00J5O2V36?ref=sr_ntt_srch_lnk_1&amp;qid=1595603679&amp;sr=1-1" TargetMode="External"/><Relationship Id="rId5" Type="http://schemas.openxmlformats.org/officeDocument/2006/relationships/image" Target="../media/image27.jpg"/><Relationship Id="rId6" Type="http://schemas.openxmlformats.org/officeDocument/2006/relationships/hyperlink" Target="http://www.youtube.com/watch?v=TNPwS_egWrk" TargetMode="External"/><Relationship Id="rId7"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amazon.com/Planting-Stories-Librarian-Storyteller-Belpr%C3%A9/dp/0062748688/ref=sr_1_1?crid=1E00MESR1JJWN&amp;dchild=1&amp;keywords=planting+stories+the+life+of+librarian+and+storyteller+pura+belpr%C3%A9&amp;qid=1595603791&amp;s=books&amp;sprefix=planting%2Cstripbooks%2C376&amp;sr=1-1" TargetMode="External"/><Relationship Id="rId4" Type="http://schemas.openxmlformats.org/officeDocument/2006/relationships/image" Target="../media/image34.jpg"/><Relationship Id="rId5" Type="http://schemas.openxmlformats.org/officeDocument/2006/relationships/hyperlink" Target="http://www.youtube.com/watch?v=FK9YpO59Bco" TargetMode="External"/><Relationship Id="rId6" Type="http://schemas.openxmlformats.org/officeDocument/2006/relationships/image" Target="../media/image35.jpg"/><Relationship Id="rId7" Type="http://schemas.openxmlformats.org/officeDocument/2006/relationships/hyperlink" Target="http://www.youtube.com/watch?v=J7BiRT72Qtk" TargetMode="External"/><Relationship Id="rId8"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amazon.com/Douglas-Youre-Genius-Ged-Adamson/dp/1524765309/ref=sr_1_1?crid=23QTZRH7EZ0NV&amp;dchild=1&amp;keywords=douglas%2C+youre+a+genius&amp;qid=1595603926&amp;s=books&amp;sprefix=douglas%2C++%2Cstripbooks%2C163&amp;sr=1-1" TargetMode="External"/><Relationship Id="rId4" Type="http://schemas.openxmlformats.org/officeDocument/2006/relationships/hyperlink" Target="https://www.amazon.com/Ged-Adamson/e/B00DREHAHM?ref=sr_ntt_srch_lnk_1&amp;qid=1595603926&amp;sr=1-1" TargetMode="External"/><Relationship Id="rId5" Type="http://schemas.openxmlformats.org/officeDocument/2006/relationships/image" Target="../media/image44.jpg"/><Relationship Id="rId6" Type="http://schemas.openxmlformats.org/officeDocument/2006/relationships/hyperlink" Target="http://www.youtube.com/watch?v=SlELxXeyHqg" TargetMode="External"/><Relationship Id="rId7"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ccF4CwuQUkM&amp;t=55s" TargetMode="External"/><Relationship Id="rId4" Type="http://schemas.openxmlformats.org/officeDocument/2006/relationships/hyperlink" Target="https://www.youtube.com/watch?v=Bwj69mfqBOM" TargetMode="External"/><Relationship Id="rId5" Type="http://schemas.openxmlformats.org/officeDocument/2006/relationships/hyperlink" Target="http://catalog.bartlettlibrary.org/polaris/search/searchresults.aspx?ctx=3.1033.0.0.5&amp;type=Keyword&amp;term=do%20not%20lick%20this%20book&amp;by=KW&amp;sort=Thttps://www.youtube.com/watch?v=AUoGmsd2sf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amazon.com/Kwame-Alexander/e/B001K8ZOJ8?ref=sr_ntt_srch_lnk_1&amp;qid=1595604010&amp;sr=1-1" TargetMode="External"/><Relationship Id="rId4" Type="http://schemas.openxmlformats.org/officeDocument/2006/relationships/image" Target="../media/image39.jpg"/><Relationship Id="rId5" Type="http://schemas.openxmlformats.org/officeDocument/2006/relationships/hyperlink" Target="http://www.youtube.com/watch?v=_cHIWtl8PNk" TargetMode="External"/><Relationship Id="rId6"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amazon.com/King-Kayla-Case-Missing-Treats/dp/1682630153/ref=sr_1_1?crid=2QTFNJ9VHJCML&amp;dchild=1&amp;keywords=king+and+kayla&amp;qid=1595604163&amp;s=books&amp;sprefix=king+and%2Cstripbooks%2C161&amp;sr=1-1" TargetMode="External"/><Relationship Id="rId4" Type="http://schemas.openxmlformats.org/officeDocument/2006/relationships/hyperlink" Target="https://www.amazon.com/Dori-Hillestad-Butler/e/B001HMMEHM?ref=sr_ntt_srch_lnk_1&amp;qid=1595604163&amp;sr=1-1" TargetMode="External"/><Relationship Id="rId5" Type="http://schemas.openxmlformats.org/officeDocument/2006/relationships/image" Target="../media/image40.jpg"/><Relationship Id="rId6" Type="http://schemas.openxmlformats.org/officeDocument/2006/relationships/hyperlink" Target="http://www.youtube.com/watch?v=yNkRQYk9p_o" TargetMode="External"/><Relationship Id="rId7" Type="http://schemas.openxmlformats.org/officeDocument/2006/relationships/image" Target="../media/image4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www.amazon.com/What-Chasing-Duck-Giggle-Gang/dp/0544939077/ref=sr_1_1?crid=2NDNPY6K9ZWK7&amp;dchild=1&amp;keywords=what+is+chasing+duck&amp;qid=1595604282&amp;s=books&amp;sprefix=what+is+cha%2Cstripbooks%2C162&amp;sr=1-1" TargetMode="External"/><Relationship Id="rId4" Type="http://schemas.openxmlformats.org/officeDocument/2006/relationships/hyperlink" Target="https://www.amazon.com/Jan-Thomas/e/B001H6IPJO?ref=sr_ntt_srch_lnk_1&amp;qid=1595604282&amp;sr=1-1" TargetMode="External"/><Relationship Id="rId5" Type="http://schemas.openxmlformats.org/officeDocument/2006/relationships/image" Target="../media/image38.jpg"/><Relationship Id="rId6" Type="http://schemas.openxmlformats.org/officeDocument/2006/relationships/hyperlink" Target="http://www.youtube.com/watch?v=PpdET6pYaAI" TargetMode="External"/><Relationship Id="rId7" Type="http://schemas.openxmlformats.org/officeDocument/2006/relationships/image" Target="../media/image36.jpg"/><Relationship Id="rId8" Type="http://schemas.openxmlformats.org/officeDocument/2006/relationships/hyperlink" Target="https://www.youtube.com/watch?v=PpdET6pYaAI&amp;app=deskto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youtube.com/watch?v=N-viV5y7cbU" TargetMode="External"/><Relationship Id="rId4" Type="http://schemas.openxmlformats.org/officeDocument/2006/relationships/image" Target="../media/image37.jpg"/><Relationship Id="rId5" Type="http://schemas.openxmlformats.org/officeDocument/2006/relationships/hyperlink" Target="http://www.youtube.com/watch?v=lckmD7EMCwg" TargetMode="External"/><Relationship Id="rId6"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amazon.com/Pat-Zietlow-Miller/e/B00BAVW0J2?ref=sr_ntt_srch_lnk_1&amp;qid=1595600570&amp;sr=1-1" TargetMode="External"/><Relationship Id="rId4" Type="http://schemas.openxmlformats.org/officeDocument/2006/relationships/hyperlink" Target="https://www.amazon.com/Jen-Hill/e/B007I2JNGU?ref=sr_ntt_srch_lnk_1&amp;qid=1595600570&amp;sr=1-1" TargetMode="External"/><Relationship Id="rId5" Type="http://schemas.openxmlformats.org/officeDocument/2006/relationships/image" Target="../media/image3.jpg"/><Relationship Id="rId6" Type="http://schemas.openxmlformats.org/officeDocument/2006/relationships/hyperlink" Target="http://www.youtube.com/watch?v=vmixodlT3T4" TargetMode="External"/><Relationship Id="rId7"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amazon.com/How-Give-Your-Cat-Bath/dp/073526354X/ref=sr_1_1?crid=3D8S09MPUSGRQ&amp;dchild=1&amp;keywords=how+to+give+your+cat+a+bath+in+5+easy+steps&amp;qid=1595602640&amp;s=books&amp;sprefix=how+to+give%2Cstripbooks%2C244&amp;sr=1-1" TargetMode="External"/><Relationship Id="rId4" Type="http://schemas.openxmlformats.org/officeDocument/2006/relationships/image" Target="../media/image11.jpg"/><Relationship Id="rId5" Type="http://schemas.openxmlformats.org/officeDocument/2006/relationships/hyperlink" Target="http://www.youtube.com/watch?v=MCZ3iAem1Ac" TargetMode="External"/><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amazon.com/Normal-Pig-K-Fai-Steele/dp/0062748572/ref=sr_1_1?crid=IMDZPMFLSYIC&amp;dchild=1&amp;keywords=a+normal+pig&amp;qid=1595602679&amp;s=books&amp;sprefix=a+nor%2Cstripbooks%2C257&amp;sr=1-1" TargetMode="External"/><Relationship Id="rId4" Type="http://schemas.openxmlformats.org/officeDocument/2006/relationships/hyperlink" Target="https://www.amazon.com/K-Fai-Steele/e/B07YMP91T2?ref=sr_ntt_srch_lnk_1&amp;qid=1595602679&amp;sr=1-1" TargetMode="External"/><Relationship Id="rId5" Type="http://schemas.openxmlformats.org/officeDocument/2006/relationships/image" Target="../media/image6.jpg"/><Relationship Id="rId6" Type="http://schemas.openxmlformats.org/officeDocument/2006/relationships/hyperlink" Target="http://www.youtube.com/watch?v=SI4mWTT4yns" TargetMode="External"/><Relationship Id="rId7"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amazon.com/Papi-Has-Motorcycle-Isabel-Quintero/dp/052555341X/ref=sr_1_1?crid=1YFAIM2FZ2VRZ&amp;dchild=1&amp;keywords=my+papi+has+a+motorcycle&amp;qid=1595602513&amp;s=books&amp;sprefix=my+p%2Cstripbooks%2C179&amp;sr=1-1" TargetMode="External"/><Relationship Id="rId4" Type="http://schemas.openxmlformats.org/officeDocument/2006/relationships/image" Target="../media/image18.jpg"/><Relationship Id="rId5" Type="http://schemas.openxmlformats.org/officeDocument/2006/relationships/hyperlink" Target="http://www.youtube.com/watch?v=qhvoafPW0Fw" TargetMode="External"/><Relationship Id="rId6" Type="http://schemas.openxmlformats.org/officeDocument/2006/relationships/image" Target="../media/image1.jpg"/><Relationship Id="rId7" Type="http://schemas.openxmlformats.org/officeDocument/2006/relationships/hyperlink" Target="http://www.youtube.com/watch?v=UxA5Zhc1Q5U" TargetMode="External"/><Relationship Id="rId8"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amazon.com/Thank-You-Omu-Oge-Mora/dp/0316431249/ref=sr_1_1?crid=1RIA9OEVUZVVV&amp;dchild=1&amp;keywords=thank+you+omu&amp;qid=1595602465&amp;s=books&amp;sprefix=thank%2Cstripbooks%2C525&amp;sr=1-1" TargetMode="External"/><Relationship Id="rId4" Type="http://schemas.openxmlformats.org/officeDocument/2006/relationships/hyperlink" Target="https://www.amazon.com/Oge-Mora/e/B082KZ2K56?ref=sr_ntt_srch_lnk_1&amp;qid=1595602465&amp;sr=1-1" TargetMode="External"/><Relationship Id="rId5" Type="http://schemas.openxmlformats.org/officeDocument/2006/relationships/image" Target="../media/image7.jpg"/><Relationship Id="rId6" Type="http://schemas.openxmlformats.org/officeDocument/2006/relationships/hyperlink" Target="http://www.youtube.com/watch?v=S628jnrp8JU" TargetMode="External"/><Relationship Id="rId7"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amazon.com/Dreamers-Yuyi-Morales/dp/0823440559/ref=sr_1_1?crid=1GUEU39VE70YQ&amp;dchild=1&amp;keywords=dreamers+by+yuyi+morales&amp;qid=1595602324&amp;s=books&amp;sprefix=dreamers%2Cstripbooks%2C198&amp;sr=1-1" TargetMode="External"/><Relationship Id="rId4" Type="http://schemas.openxmlformats.org/officeDocument/2006/relationships/hyperlink" Target="https://www.amazon.com/Yuyi-Morales/e/B001JP0WEO?ref=sr_ntt_srch_lnk_1&amp;qid=1595602324&amp;sr=1-1" TargetMode="External"/><Relationship Id="rId10" Type="http://schemas.openxmlformats.org/officeDocument/2006/relationships/image" Target="../media/image12.jpg"/><Relationship Id="rId9" Type="http://schemas.openxmlformats.org/officeDocument/2006/relationships/hyperlink" Target="http://www.youtube.com/watch?v=b0LWS9w5sTI" TargetMode="External"/><Relationship Id="rId5" Type="http://schemas.openxmlformats.org/officeDocument/2006/relationships/image" Target="../media/image9.jpg"/><Relationship Id="rId6" Type="http://schemas.openxmlformats.org/officeDocument/2006/relationships/hyperlink" Target="http://www.youtube.com/watch?v=2Zg3vhoNOpg" TargetMode="External"/><Relationship Id="rId7" Type="http://schemas.openxmlformats.org/officeDocument/2006/relationships/image" Target="../media/image5.jpg"/><Relationship Id="rId8" Type="http://schemas.openxmlformats.org/officeDocument/2006/relationships/hyperlink" Target="https://www.youtube.com/watch?v=CAiTFJaNiD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amazon.com/Under-My-Hijab-Hena-Khan/dp/1620147920/ref=sr_1_1?crid=3E2KCVL7HZTGI&amp;dchild=1&amp;keywords=under+my+hijab&amp;qid=1595602737&amp;s=books&amp;sprefix=under+my%2Cstripbooks%2C162&amp;sr=1-1" TargetMode="External"/><Relationship Id="rId4" Type="http://schemas.openxmlformats.org/officeDocument/2006/relationships/hyperlink" Target="https://www.amazon.com/Hena-Khan/e/B001HPCCIK?ref=sr_ntt_srch_lnk_1&amp;qid=1595602737&amp;sr=1-1" TargetMode="External"/><Relationship Id="rId5" Type="http://schemas.openxmlformats.org/officeDocument/2006/relationships/hyperlink" Target="https://www.amazon.com/Aaliya-Jaleel/e/B07BK87Y4K?ref=sr_ntt_srch_lnk_1&amp;qid=1595602737&amp;sr=1-1" TargetMode="External"/><Relationship Id="rId6" Type="http://schemas.openxmlformats.org/officeDocument/2006/relationships/image" Target="../media/image13.jpg"/><Relationship Id="rId7" Type="http://schemas.openxmlformats.org/officeDocument/2006/relationships/hyperlink" Target="http://www.youtube.com/watch?v=_DpD2pc_mBE" TargetMode="External"/><Relationship Id="rId8"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561500" y="1857850"/>
            <a:ext cx="5412900" cy="157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Monarch Award </a:t>
            </a:r>
            <a:endParaRPr b="1"/>
          </a:p>
          <a:p>
            <a:pPr indent="0" lvl="0" marL="0" rtl="0" algn="ctr">
              <a:spcBef>
                <a:spcPts val="0"/>
              </a:spcBef>
              <a:spcAft>
                <a:spcPts val="0"/>
              </a:spcAft>
              <a:buNone/>
            </a:pPr>
            <a:r>
              <a:rPr b="1" lang="en"/>
              <a:t>Nominees</a:t>
            </a:r>
            <a:endParaRPr b="1"/>
          </a:p>
        </p:txBody>
      </p:sp>
      <p:sp>
        <p:nvSpPr>
          <p:cNvPr id="55" name="Google Shape;55;p13"/>
          <p:cNvSpPr txBox="1"/>
          <p:nvPr>
            <p:ph idx="1" type="subTitle"/>
          </p:nvPr>
        </p:nvSpPr>
        <p:spPr>
          <a:xfrm>
            <a:off x="4204550" y="3434350"/>
            <a:ext cx="4126800" cy="105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000000"/>
                </a:solidFill>
              </a:rPr>
              <a:t>2021</a:t>
            </a:r>
            <a:endParaRPr b="1" sz="4800">
              <a:solidFill>
                <a:srgbClr val="000000"/>
              </a:solidFill>
            </a:endParaRPr>
          </a:p>
        </p:txBody>
      </p:sp>
      <p:pic>
        <p:nvPicPr>
          <p:cNvPr id="56" name="Google Shape;56;p13"/>
          <p:cNvPicPr preferRelativeResize="0"/>
          <p:nvPr/>
        </p:nvPicPr>
        <p:blipFill>
          <a:blip r:embed="rId3">
            <a:alphaModFix/>
          </a:blip>
          <a:stretch>
            <a:fillRect/>
          </a:stretch>
        </p:blipFill>
        <p:spPr>
          <a:xfrm>
            <a:off x="138250" y="1164225"/>
            <a:ext cx="3592300" cy="295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idx="1" type="subTitle"/>
          </p:nvPr>
        </p:nvSpPr>
        <p:spPr>
          <a:xfrm>
            <a:off x="3854375" y="403275"/>
            <a:ext cx="5034600" cy="4260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The Good Egg</a:t>
            </a:r>
            <a:endParaRPr b="1" sz="1200">
              <a:solidFill>
                <a:srgbClr val="0066C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Jory John </a:t>
            </a:r>
            <a:r>
              <a:rPr lang="en" sz="1200">
                <a:solidFill>
                  <a:schemeClr val="dk1"/>
                </a:solidFill>
                <a:highlight>
                  <a:srgbClr val="FFFFFF"/>
                </a:highlight>
              </a:rPr>
              <a:t>and </a:t>
            </a:r>
            <a:r>
              <a:rPr lang="en" sz="1200">
                <a:solidFill>
                  <a:srgbClr val="0066C0"/>
                </a:solidFill>
                <a:highlight>
                  <a:srgbClr val="FFFFFF"/>
                </a:highlight>
                <a:uFill>
                  <a:noFill/>
                </a:uFill>
                <a:hlinkClick r:id="rId5"/>
              </a:rPr>
              <a:t>Pete Oswald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Meet the good egg. He’s a </a:t>
            </a:r>
            <a:r>
              <a:rPr i="1" lang="en" sz="1200">
                <a:solidFill>
                  <a:srgbClr val="333333"/>
                </a:solidFill>
                <a:highlight>
                  <a:srgbClr val="FFFFFF"/>
                </a:highlight>
              </a:rPr>
              <a:t>verrrrrry</a:t>
            </a:r>
            <a:r>
              <a:rPr lang="en" sz="1200">
                <a:solidFill>
                  <a:srgbClr val="333333"/>
                </a:solidFill>
                <a:highlight>
                  <a:srgbClr val="FFFFFF"/>
                </a:highlight>
              </a:rPr>
              <a:t> good egg indeed.</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But trying to be so good is hard when everyone else is plain ol’ rotten.</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As the other eggs in the dozen behave badly, the good egg starts to crack from all the pressure of feeling like he has to be perfect.</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So, he decides enough is enough! It’s time for him to make a change…</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Dynamic duo Jory John and Pete Oswald hatch a funny and charming story that reminds us of the importance of balance, self-care, and accepting those we love (even if they are sometimes a bit rotten).</a:t>
            </a:r>
            <a:endParaRPr sz="1200">
              <a:solidFill>
                <a:srgbClr val="333333"/>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sz="1050">
              <a:solidFill>
                <a:srgbClr val="0066C0"/>
              </a:solidFill>
              <a:highlight>
                <a:srgbClr val="FFFFFF"/>
              </a:highlight>
            </a:endParaRPr>
          </a:p>
          <a:p>
            <a:pPr indent="0" lvl="0" marL="0" rtl="0" algn="ctr">
              <a:spcBef>
                <a:spcPts val="0"/>
              </a:spcBef>
              <a:spcAft>
                <a:spcPts val="0"/>
              </a:spcAft>
              <a:buNone/>
            </a:pPr>
            <a:r>
              <a:t/>
            </a:r>
            <a:endParaRPr/>
          </a:p>
        </p:txBody>
      </p:sp>
      <p:pic>
        <p:nvPicPr>
          <p:cNvPr descr="The Good Egg" id="119" name="Google Shape;119;p22"/>
          <p:cNvPicPr preferRelativeResize="0"/>
          <p:nvPr/>
        </p:nvPicPr>
        <p:blipFill>
          <a:blip r:embed="rId6">
            <a:alphaModFix/>
          </a:blip>
          <a:stretch>
            <a:fillRect/>
          </a:stretch>
        </p:blipFill>
        <p:spPr>
          <a:xfrm>
            <a:off x="392425" y="403275"/>
            <a:ext cx="1704975" cy="2076450"/>
          </a:xfrm>
          <a:prstGeom prst="rect">
            <a:avLst/>
          </a:prstGeom>
          <a:noFill/>
          <a:ln>
            <a:noFill/>
          </a:ln>
        </p:spPr>
      </p:pic>
      <p:pic>
        <p:nvPicPr>
          <p:cNvPr descr="He’s a good egg, a very good egg. The sequel to the Bad Seed. By Jory John and Pete Oswald." id="120" name="Google Shape;120;p22" title="The Good Egg by Jory John and Pete Oswald">
            <a:hlinkClick r:id="rId7"/>
          </p:cNvPr>
          <p:cNvPicPr preferRelativeResize="0"/>
          <p:nvPr/>
        </p:nvPicPr>
        <p:blipFill>
          <a:blip r:embed="rId8">
            <a:alphaModFix/>
          </a:blip>
          <a:stretch>
            <a:fillRect/>
          </a:stretch>
        </p:blipFill>
        <p:spPr>
          <a:xfrm>
            <a:off x="152400" y="2632125"/>
            <a:ext cx="3145300" cy="235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idx="1" type="subTitle"/>
          </p:nvPr>
        </p:nvSpPr>
        <p:spPr>
          <a:xfrm>
            <a:off x="4122600" y="389150"/>
            <a:ext cx="4695600" cy="4274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u="sng">
                <a:solidFill>
                  <a:srgbClr val="C45500"/>
                </a:solidFill>
                <a:highlight>
                  <a:srgbClr val="FFFFFF"/>
                </a:highlight>
                <a:hlinkClick r:id="rId3"/>
              </a:rPr>
              <a:t>Drawn Together</a:t>
            </a:r>
            <a:endParaRPr b="1" sz="1200" u="sng">
              <a:solidFill>
                <a:srgbClr val="C4550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Minh Lê </a:t>
            </a:r>
            <a:r>
              <a:rPr lang="en" sz="1200">
                <a:solidFill>
                  <a:schemeClr val="dk1"/>
                </a:solidFill>
                <a:highlight>
                  <a:srgbClr val="FFFFFF"/>
                </a:highlight>
              </a:rPr>
              <a:t>and </a:t>
            </a:r>
            <a:r>
              <a:rPr lang="en" sz="1200">
                <a:solidFill>
                  <a:srgbClr val="0066C0"/>
                </a:solidFill>
                <a:highlight>
                  <a:srgbClr val="FFFFFF"/>
                </a:highlight>
                <a:uFill>
                  <a:noFill/>
                </a:uFill>
                <a:hlinkClick r:id="rId5"/>
              </a:rPr>
              <a:t>Dan Santat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solidFill>
                  <a:srgbClr val="333333"/>
                </a:solidFill>
                <a:highlight>
                  <a:srgbClr val="FFFFFF"/>
                </a:highlight>
              </a:rPr>
              <a:t>When a young boy visits his grandfather, their lack of a common language leads to confusion, frustration, and silence. But as they sit down to draw together, something magical happens-with a shared love of art and storytelling, the two form a bond that goes beyond words.</a:t>
            </a:r>
            <a:endParaRPr sz="1200"/>
          </a:p>
        </p:txBody>
      </p:sp>
      <p:pic>
        <p:nvPicPr>
          <p:cNvPr descr="Drawn Together" id="126" name="Google Shape;126;p23"/>
          <p:cNvPicPr preferRelativeResize="0"/>
          <p:nvPr/>
        </p:nvPicPr>
        <p:blipFill>
          <a:blip r:embed="rId6">
            <a:alphaModFix/>
          </a:blip>
          <a:stretch>
            <a:fillRect/>
          </a:stretch>
        </p:blipFill>
        <p:spPr>
          <a:xfrm>
            <a:off x="436275" y="260475"/>
            <a:ext cx="1609725" cy="2076450"/>
          </a:xfrm>
          <a:prstGeom prst="rect">
            <a:avLst/>
          </a:prstGeom>
          <a:noFill/>
          <a:ln>
            <a:noFill/>
          </a:ln>
        </p:spPr>
      </p:pic>
      <p:pic>
        <p:nvPicPr>
          <p:cNvPr descr="Minh Le reads aloud his book &quot;Drawn Together,&quot; illustrated by Dan Santat." id="127" name="Google Shape;127;p23" title="&quot;Drawn Together&quot; by Minh Le | PBS Books Storytime">
            <a:hlinkClick r:id="rId7"/>
          </p:cNvPr>
          <p:cNvPicPr preferRelativeResize="0"/>
          <p:nvPr/>
        </p:nvPicPr>
        <p:blipFill>
          <a:blip r:embed="rId8">
            <a:alphaModFix/>
          </a:blip>
          <a:stretch>
            <a:fillRect/>
          </a:stretch>
        </p:blipFill>
        <p:spPr>
          <a:xfrm>
            <a:off x="152400" y="2489325"/>
            <a:ext cx="3335700" cy="2501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 type="subTitle"/>
          </p:nvPr>
        </p:nvSpPr>
        <p:spPr>
          <a:xfrm>
            <a:off x="4889250" y="473925"/>
            <a:ext cx="3858300" cy="4133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u="sng">
                <a:solidFill>
                  <a:srgbClr val="C45500"/>
                </a:solidFill>
                <a:highlight>
                  <a:srgbClr val="FFFFFF"/>
                </a:highlight>
                <a:hlinkClick r:id="rId3"/>
              </a:rPr>
              <a:t>What If...</a:t>
            </a:r>
            <a:endParaRPr b="1" sz="1200" u="sng">
              <a:solidFill>
                <a:srgbClr val="C4550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Samantha Berger and </a:t>
            </a:r>
            <a:r>
              <a:rPr lang="en" sz="1200">
                <a:solidFill>
                  <a:srgbClr val="0066C0"/>
                </a:solidFill>
                <a:highlight>
                  <a:srgbClr val="FFFFFF"/>
                </a:highlight>
                <a:uFill>
                  <a:noFill/>
                </a:uFill>
                <a:hlinkClick r:id="rId4"/>
              </a:rPr>
              <a:t>Mike Curato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Clr>
                <a:schemeClr val="dk1"/>
              </a:buClr>
              <a:buSzPts val="1100"/>
              <a:buFont typeface="Arial"/>
              <a:buNone/>
            </a:pPr>
            <a:r>
              <a:rPr lang="en" sz="1200">
                <a:solidFill>
                  <a:srgbClr val="333333"/>
                </a:solidFill>
                <a:highlight>
                  <a:srgbClr val="FFFFFF"/>
                </a:highlight>
              </a:rPr>
              <a:t>This girl is determined to express herself! If she can't draw her dreams, she'll sculpt or build, carve or collage. If she can't do that, she'll turn her world into a canvas. And if everything around her is taken away, she'll sing, dance, and dream...</a:t>
            </a:r>
            <a:endParaRPr sz="1200">
              <a:solidFill>
                <a:srgbClr val="333333"/>
              </a:solidFill>
              <a:highlight>
                <a:srgbClr val="FFFFFF"/>
              </a:highlight>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None/>
            </a:pPr>
            <a:r>
              <a:rPr lang="en" sz="1200">
                <a:solidFill>
                  <a:srgbClr val="333333"/>
                </a:solidFill>
                <a:highlight>
                  <a:srgbClr val="FFFFFF"/>
                </a:highlight>
              </a:rPr>
              <a:t>Stunning mixed media illustrations, lyrical text, and a breathtaking gatefold conjure powerful magic in this heartfelt affirmation of art, imagination, and the resilience of the human spirit.</a:t>
            </a:r>
            <a:endParaRPr sz="1200"/>
          </a:p>
        </p:txBody>
      </p:sp>
      <p:pic>
        <p:nvPicPr>
          <p:cNvPr descr="What If..." id="133" name="Google Shape;133;p24"/>
          <p:cNvPicPr preferRelativeResize="0"/>
          <p:nvPr/>
        </p:nvPicPr>
        <p:blipFill>
          <a:blip r:embed="rId5">
            <a:alphaModFix/>
          </a:blip>
          <a:stretch>
            <a:fillRect/>
          </a:stretch>
        </p:blipFill>
        <p:spPr>
          <a:xfrm>
            <a:off x="232725" y="301450"/>
            <a:ext cx="2076450" cy="2076450"/>
          </a:xfrm>
          <a:prstGeom prst="rect">
            <a:avLst/>
          </a:prstGeom>
          <a:noFill/>
          <a:ln>
            <a:noFill/>
          </a:ln>
        </p:spPr>
      </p:pic>
      <p:pic>
        <p:nvPicPr>
          <p:cNvPr descr="I do not own the rights to this story. Please support the official book or even a better audio recording here:&#10;https://www.amazon.com/What-If-Samantha-Berger/dp/0316390968/ref=sr_1_7?ie=UTF8&amp;qid=1533641813&amp;sr=8-7&amp;keywords=what+if&amp;dpID=61atujOP22L&amp;preST=_SX218_BO1,204,203,200_QL40_&amp;dpSrc=srch&#10;&#10;Fair Use Act - 17 U.S.C. § 107,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10;&#10;*Copyright information*&#10;All material is owned by the creators (authors, illustrators, publishers) displayed or mentioned in this video. Reading this storybook was done under the Fair Use of a copyrighted work for entertainment&#10;&#10;This girl is determined to express herself! If she can't draw her dreams, she'll sculpt or build, carve or collage. If she can't do that, she'll turn her world into a canvas. And if everything around her is taken away, she'll sing, dance, and dream..." id="134" name="Google Shape;134;p24" title="What If">
            <a:hlinkClick r:id="rId6"/>
          </p:cNvPr>
          <p:cNvPicPr preferRelativeResize="0"/>
          <p:nvPr/>
        </p:nvPicPr>
        <p:blipFill>
          <a:blip r:embed="rId7">
            <a:alphaModFix/>
          </a:blip>
          <a:stretch>
            <a:fillRect/>
          </a:stretch>
        </p:blipFill>
        <p:spPr>
          <a:xfrm>
            <a:off x="152400" y="2530300"/>
            <a:ext cx="3281066" cy="2460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idx="1" type="subTitle"/>
          </p:nvPr>
        </p:nvSpPr>
        <p:spPr>
          <a:xfrm>
            <a:off x="4572000" y="473925"/>
            <a:ext cx="4260300" cy="4077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u="sng">
                <a:solidFill>
                  <a:srgbClr val="C45500"/>
                </a:solidFill>
                <a:highlight>
                  <a:srgbClr val="FFFFFF"/>
                </a:highlight>
                <a:hlinkClick r:id="rId3"/>
              </a:rPr>
              <a:t>Let the Children March</a:t>
            </a:r>
            <a:endParaRPr b="1" sz="1200" u="sng">
              <a:solidFill>
                <a:srgbClr val="C4550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Monica Clark-Robinson </a:t>
            </a:r>
            <a:r>
              <a:rPr lang="en" sz="1200">
                <a:solidFill>
                  <a:schemeClr val="dk1"/>
                </a:solidFill>
                <a:highlight>
                  <a:srgbClr val="FFFFFF"/>
                </a:highlight>
              </a:rPr>
              <a:t>and Frank Morrison</a:t>
            </a:r>
            <a:endParaRPr sz="1200">
              <a:solidFill>
                <a:schemeClr val="dk1"/>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highlight>
                <a:srgbClr val="FFFFFF"/>
              </a:highlight>
            </a:endParaRPr>
          </a:p>
          <a:p>
            <a:pPr indent="0" lvl="0" marL="0" rtl="0" algn="ctr">
              <a:lnSpc>
                <a:spcPct val="115000"/>
              </a:lnSpc>
              <a:spcBef>
                <a:spcPts val="0"/>
              </a:spcBef>
              <a:spcAft>
                <a:spcPts val="0"/>
              </a:spcAft>
              <a:buNone/>
            </a:pPr>
            <a:r>
              <a:rPr i="1" lang="en" sz="1200">
                <a:solidFill>
                  <a:srgbClr val="333333"/>
                </a:solidFill>
                <a:highlight>
                  <a:srgbClr val="FFFFFF"/>
                </a:highlight>
              </a:rPr>
              <a:t>I couldn't play on the same playground as the white kids. </a:t>
            </a:r>
            <a:endParaRPr i="1" sz="1200">
              <a:solidFill>
                <a:srgbClr val="333333"/>
              </a:solidFill>
              <a:highlight>
                <a:srgbClr val="FFFFFF"/>
              </a:highlight>
            </a:endParaRPr>
          </a:p>
          <a:p>
            <a:pPr indent="0" lvl="0" marL="0" rtl="0" algn="ctr">
              <a:lnSpc>
                <a:spcPct val="115000"/>
              </a:lnSpc>
              <a:spcBef>
                <a:spcPts val="0"/>
              </a:spcBef>
              <a:spcAft>
                <a:spcPts val="0"/>
              </a:spcAft>
              <a:buNone/>
            </a:pPr>
            <a:r>
              <a:rPr i="1" lang="en" sz="1200">
                <a:solidFill>
                  <a:srgbClr val="333333"/>
                </a:solidFill>
                <a:highlight>
                  <a:srgbClr val="FFFFFF"/>
                </a:highlight>
              </a:rPr>
              <a:t>I couldn't go to their schools.  </a:t>
            </a:r>
            <a:endParaRPr i="1" sz="1200">
              <a:solidFill>
                <a:srgbClr val="333333"/>
              </a:solidFill>
              <a:highlight>
                <a:srgbClr val="FFFFFF"/>
              </a:highlight>
            </a:endParaRPr>
          </a:p>
          <a:p>
            <a:pPr indent="0" lvl="0" marL="0" rtl="0" algn="ctr">
              <a:lnSpc>
                <a:spcPct val="115000"/>
              </a:lnSpc>
              <a:spcBef>
                <a:spcPts val="0"/>
              </a:spcBef>
              <a:spcAft>
                <a:spcPts val="0"/>
              </a:spcAft>
              <a:buNone/>
            </a:pPr>
            <a:r>
              <a:rPr i="1" lang="en" sz="1200">
                <a:solidFill>
                  <a:srgbClr val="333333"/>
                </a:solidFill>
                <a:highlight>
                  <a:srgbClr val="FFFFFF"/>
                </a:highlight>
              </a:rPr>
              <a:t>I couldn't drink from their water fountains.  </a:t>
            </a:r>
            <a:endParaRPr i="1" sz="1200">
              <a:solidFill>
                <a:srgbClr val="333333"/>
              </a:solidFill>
              <a:highlight>
                <a:srgbClr val="FFFFFF"/>
              </a:highlight>
            </a:endParaRPr>
          </a:p>
          <a:p>
            <a:pPr indent="0" lvl="0" marL="0" rtl="0" algn="ctr">
              <a:lnSpc>
                <a:spcPct val="115000"/>
              </a:lnSpc>
              <a:spcBef>
                <a:spcPts val="0"/>
              </a:spcBef>
              <a:spcAft>
                <a:spcPts val="0"/>
              </a:spcAft>
              <a:buNone/>
            </a:pPr>
            <a:r>
              <a:rPr i="1" lang="en" sz="1200">
                <a:solidFill>
                  <a:srgbClr val="333333"/>
                </a:solidFill>
                <a:highlight>
                  <a:srgbClr val="FFFFFF"/>
                </a:highlight>
              </a:rPr>
              <a:t>There were so many things I couldn't do.</a:t>
            </a:r>
            <a:r>
              <a:rPr lang="en" sz="1200">
                <a:solidFill>
                  <a:srgbClr val="333333"/>
                </a:solidFill>
                <a:highlight>
                  <a:srgbClr val="FFFFFF"/>
                </a:highlight>
              </a:rPr>
              <a:t> </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rgbClr val="333333"/>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In 1963 Birmingham, Alabama, thousands of African American children volunteered to march for their civil rights after hearing Dr. Martin Luther King Jr. speak. They protested the laws that kept black people separate from white people. Facing fear, hate, and danger, these children used their voices to change the world. Frank Morrison's emotive oil-on-canvas paintings bring this historical event to life, while Monica Clark-Robinson's moving and poetic words document this remarkable time. </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highlight>
                <a:srgbClr val="FFFFFF"/>
              </a:highlight>
            </a:endParaRPr>
          </a:p>
          <a:p>
            <a:pPr indent="0" lvl="0" marL="0" rtl="0" algn="ctr">
              <a:spcBef>
                <a:spcPts val="0"/>
              </a:spcBef>
              <a:spcAft>
                <a:spcPts val="0"/>
              </a:spcAft>
              <a:buNone/>
            </a:pPr>
            <a:r>
              <a:t/>
            </a:r>
            <a:endParaRPr/>
          </a:p>
        </p:txBody>
      </p:sp>
      <p:pic>
        <p:nvPicPr>
          <p:cNvPr descr="Let the Children March" id="140" name="Google Shape;140;p25"/>
          <p:cNvPicPr preferRelativeResize="0"/>
          <p:nvPr/>
        </p:nvPicPr>
        <p:blipFill>
          <a:blip r:embed="rId5">
            <a:alphaModFix/>
          </a:blip>
          <a:stretch>
            <a:fillRect/>
          </a:stretch>
        </p:blipFill>
        <p:spPr>
          <a:xfrm>
            <a:off x="175450" y="219050"/>
            <a:ext cx="2142350" cy="2609125"/>
          </a:xfrm>
          <a:prstGeom prst="rect">
            <a:avLst/>
          </a:prstGeom>
          <a:noFill/>
          <a:ln>
            <a:noFill/>
          </a:ln>
        </p:spPr>
      </p:pic>
      <p:pic>
        <p:nvPicPr>
          <p:cNvPr descr="In 1963 Birmingham, Alabama, thousands of African American children volunteered to march for their civil rights after hearing Dr. Martin Luther King Jr. speak. They protested the laws that kept black people separate from white people. Facing fear, hate, and danger, these children used their voices to change the world. Frank Morrison's emotive oil-on-canvas paintings bring this historical event to life, while Monica Clark-Robinson's moving and poetic words document this remarkable time. &#10;&#10;&#10;I do not own the rights to this story. Please purchase your own copy if you haven't already from the following link: https://www.amazon.com/Let-Children-March-Monica-Clark-Robinson/dp/0544704525/ref=sr_1_1?s=books&amp;ie=UTF8&amp;qid=1520463497&amp;sr=1-1&amp;keywords=Let+the+Children+March&#10;&#10;Fair Use Act - 17 U.S.C. § 107,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10;&#10;*Copyright information*&#10;All material is owned by the creators (authors, illustrators, publishers) displayed or mentioned in this video. Reading this storybook was done under the Fair Use of a copyrighted work for entertainment." id="141" name="Google Shape;141;p25" title="Let The Children March">
            <a:hlinkClick r:id="rId6"/>
          </p:cNvPr>
          <p:cNvPicPr preferRelativeResize="0"/>
          <p:nvPr/>
        </p:nvPicPr>
        <p:blipFill>
          <a:blip r:embed="rId7">
            <a:alphaModFix/>
          </a:blip>
          <a:stretch>
            <a:fillRect/>
          </a:stretch>
        </p:blipFill>
        <p:spPr>
          <a:xfrm>
            <a:off x="152400" y="2980575"/>
            <a:ext cx="2680700" cy="2010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idx="1" type="subTitle"/>
          </p:nvPr>
        </p:nvSpPr>
        <p:spPr>
          <a:xfrm>
            <a:off x="4676650" y="544600"/>
            <a:ext cx="4127400" cy="4218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Can I Be Your Dog?</a:t>
            </a:r>
            <a:endParaRPr b="1" sz="1200">
              <a:solidFill>
                <a:srgbClr val="0066C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Troy Cummings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b="1" lang="en" sz="1200">
                <a:solidFill>
                  <a:srgbClr val="333333"/>
                </a:solidFill>
                <a:highlight>
                  <a:srgbClr val="FFFFFF"/>
                </a:highlight>
              </a:rPr>
              <a:t>A heart-tugging dog adoption story told through letters--deeply sincere and almost desperate pleas for a forever home--from the dog, himself!</a:t>
            </a:r>
            <a:endParaRPr b="1"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This picture book shares the tale of Arfy, a homeless mutt who lives in a box in an alley. Arfy writes to every person on Butternut Street about what a great pet he'd make. His letters to prospective owners share that he's house broken! He has his own squeaky bone! He can learn to live with cats! But, no one wants him. Won't anyone open their heart--and home--to a lonesome dog? Readers will be happily surprised to learn just who steps up to adopt Arfy.</a:t>
            </a:r>
            <a:endParaRPr sz="1200">
              <a:solidFill>
                <a:srgbClr val="0066C0"/>
              </a:solidFill>
              <a:highlight>
                <a:srgbClr val="FFFFFF"/>
              </a:highlight>
            </a:endParaRPr>
          </a:p>
          <a:p>
            <a:pPr indent="0" lvl="0" marL="0" rtl="0" algn="ctr">
              <a:spcBef>
                <a:spcPts val="0"/>
              </a:spcBef>
              <a:spcAft>
                <a:spcPts val="0"/>
              </a:spcAft>
              <a:buNone/>
            </a:pPr>
            <a:r>
              <a:t/>
            </a:r>
            <a:endParaRPr/>
          </a:p>
        </p:txBody>
      </p:sp>
      <p:pic>
        <p:nvPicPr>
          <p:cNvPr descr="Can I Be Your Dog?" id="147" name="Google Shape;147;p26"/>
          <p:cNvPicPr preferRelativeResize="0"/>
          <p:nvPr/>
        </p:nvPicPr>
        <p:blipFill>
          <a:blip r:embed="rId5">
            <a:alphaModFix/>
          </a:blip>
          <a:stretch>
            <a:fillRect/>
          </a:stretch>
        </p:blipFill>
        <p:spPr>
          <a:xfrm>
            <a:off x="375575" y="261550"/>
            <a:ext cx="2451975" cy="2451975"/>
          </a:xfrm>
          <a:prstGeom prst="rect">
            <a:avLst/>
          </a:prstGeom>
          <a:noFill/>
          <a:ln>
            <a:noFill/>
          </a:ln>
        </p:spPr>
      </p:pic>
      <p:pic>
        <p:nvPicPr>
          <p:cNvPr descr="Read Aloud Book Family Presents...  Can I Be Your Dog? &#10;Written an Illustrated by Troy Cummings publish by Scholastic Inc.&#10;&#10;Suscribe for weekly videos!&#10;&#10;Tell us, what is your favorite book? and we might just read it next time.&#10;Subscribe to have a chance to  win and be part of one of our book readings." id="148" name="Google Shape;148;p26" title="Can I Be Your Dog?  Read Aloud Book Family">
            <a:hlinkClick r:id="rId6"/>
          </p:cNvPr>
          <p:cNvPicPr preferRelativeResize="0"/>
          <p:nvPr/>
        </p:nvPicPr>
        <p:blipFill>
          <a:blip r:embed="rId7">
            <a:alphaModFix/>
          </a:blip>
          <a:stretch>
            <a:fillRect/>
          </a:stretch>
        </p:blipFill>
        <p:spPr>
          <a:xfrm>
            <a:off x="152400" y="2865925"/>
            <a:ext cx="2833566" cy="2125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subTitle"/>
          </p:nvPr>
        </p:nvSpPr>
        <p:spPr>
          <a:xfrm>
            <a:off x="4881800" y="389125"/>
            <a:ext cx="3908100" cy="3765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C</a:t>
            </a:r>
            <a:r>
              <a:rPr b="1" lang="en" sz="1200">
                <a:highlight>
                  <a:srgbClr val="FFFFFF"/>
                </a:highlight>
              </a:rPr>
              <a:t>ute as an Axolotl: Discovering the World's Most Adorable Animals (The World of Weird Animals)</a:t>
            </a:r>
            <a:endParaRPr b="1" sz="12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Jess Keating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Clr>
                <a:schemeClr val="dk1"/>
              </a:buClr>
              <a:buSzPts val="1100"/>
              <a:buFont typeface="Arial"/>
              <a:buNone/>
            </a:pPr>
            <a:r>
              <a:rPr lang="en" sz="1200">
                <a:solidFill>
                  <a:srgbClr val="333333"/>
                </a:solidFill>
                <a:highlight>
                  <a:srgbClr val="FFFFFF"/>
                </a:highlight>
              </a:rPr>
              <a:t>The Internet pretty much runs on cute animal photos, but "cute" is so much more than clickbait kittens and insta-pups. Cute is for feathery-gilled axolotls (pronounced: ax-uh-LOT-ulz), shy pygmy hippos, poisonous blue dragons, and armored pangolins. All of these animals are cute, but they've also adapted remarkable ways to survive in their unique environments.</a:t>
            </a:r>
            <a:endParaRPr sz="1200">
              <a:solidFill>
                <a:srgbClr val="333333"/>
              </a:solidFill>
              <a:highlight>
                <a:srgbClr val="FFFFFF"/>
              </a:highlight>
            </a:endParaRPr>
          </a:p>
          <a:p>
            <a:pPr indent="0" lvl="0" marL="0" rtl="0" algn="ctr">
              <a:spcBef>
                <a:spcPts val="0"/>
              </a:spcBef>
              <a:spcAft>
                <a:spcPts val="0"/>
              </a:spcAft>
              <a:buNone/>
            </a:pPr>
            <a:r>
              <a:rPr lang="en" sz="1200">
                <a:solidFill>
                  <a:srgbClr val="333333"/>
                </a:solidFill>
                <a:highlight>
                  <a:srgbClr val="FFFFFF"/>
                </a:highlight>
              </a:rPr>
              <a:t> 	With her signature blend of humor and zoological know-how, </a:t>
            </a:r>
            <a:r>
              <a:rPr i="1" lang="en" sz="1200">
                <a:solidFill>
                  <a:srgbClr val="333333"/>
                </a:solidFill>
                <a:highlight>
                  <a:srgbClr val="FFFFFF"/>
                </a:highlight>
              </a:rPr>
              <a:t>Pink Is for Blobfish</a:t>
            </a:r>
            <a:r>
              <a:rPr lang="en" sz="1200">
                <a:solidFill>
                  <a:srgbClr val="333333"/>
                </a:solidFill>
                <a:highlight>
                  <a:srgbClr val="FFFFFF"/>
                </a:highlight>
              </a:rPr>
              <a:t> author Jess Keating shows how cute animals can be more than just a pretty face in this latest installment of the World of Weird Animals.</a:t>
            </a:r>
            <a:endParaRPr sz="1200"/>
          </a:p>
        </p:txBody>
      </p:sp>
      <p:pic>
        <p:nvPicPr>
          <p:cNvPr descr="Cute as an Axolotl: Discovering the World's Most Adorable Animals (The World of Weird Animals)" id="154" name="Google Shape;154;p27"/>
          <p:cNvPicPr preferRelativeResize="0"/>
          <p:nvPr/>
        </p:nvPicPr>
        <p:blipFill>
          <a:blip r:embed="rId4">
            <a:alphaModFix/>
          </a:blip>
          <a:stretch>
            <a:fillRect/>
          </a:stretch>
        </p:blipFill>
        <p:spPr>
          <a:xfrm>
            <a:off x="150850" y="203800"/>
            <a:ext cx="3467175" cy="2806225"/>
          </a:xfrm>
          <a:prstGeom prst="rect">
            <a:avLst/>
          </a:prstGeom>
          <a:noFill/>
          <a:ln>
            <a:noFill/>
          </a:ln>
        </p:spPr>
      </p:pic>
      <p:sp>
        <p:nvSpPr>
          <p:cNvPr id="155" name="Google Shape;155;p27"/>
          <p:cNvSpPr txBox="1"/>
          <p:nvPr/>
        </p:nvSpPr>
        <p:spPr>
          <a:xfrm>
            <a:off x="6119550" y="4239875"/>
            <a:ext cx="2049300" cy="5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hlinkClick r:id="rId5"/>
              </a:rPr>
              <a:t>The Axolotl Song</a:t>
            </a:r>
            <a:endParaRPr b="1"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idx="1" type="subTitle"/>
          </p:nvPr>
        </p:nvSpPr>
        <p:spPr>
          <a:xfrm>
            <a:off x="3886625" y="681150"/>
            <a:ext cx="4875000" cy="4025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If Sharks Disappeared (If Animals Disappeared)</a:t>
            </a:r>
            <a:endParaRPr b="1" sz="12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Lily Williams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A healthy ocean is home to many different kinds of animals. They can be</a:t>
            </a:r>
            <a:endParaRPr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big, like a whale,</a:t>
            </a:r>
            <a:endParaRPr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tiny, like a shrimp,</a:t>
            </a:r>
            <a:endParaRPr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and even scary, like a shark.</a:t>
            </a:r>
            <a:endParaRPr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Even though sharks can be scary, we need them to keep the oceans healthy. Unfortunately, due to overfishing, many shark species are in danger of extinction, and that can cause big problems in the oceans and even on land.</a:t>
            </a:r>
            <a:endParaRPr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What would happen if this continued and sharks disappeared completely?</a:t>
            </a:r>
            <a:endParaRPr sz="1200">
              <a:solidFill>
                <a:srgbClr val="333333"/>
              </a:solidFill>
              <a:highlight>
                <a:srgbClr val="FFFFFF"/>
              </a:highlight>
            </a:endParaRPr>
          </a:p>
          <a:p>
            <a:pPr indent="0" lvl="0" marL="0" rtl="0" algn="ctr">
              <a:spcBef>
                <a:spcPts val="1100"/>
              </a:spcBef>
              <a:spcAft>
                <a:spcPts val="0"/>
              </a:spcAft>
              <a:buNone/>
            </a:pPr>
            <a:r>
              <a:t/>
            </a:r>
            <a:endParaRPr sz="1200"/>
          </a:p>
        </p:txBody>
      </p:sp>
      <p:pic>
        <p:nvPicPr>
          <p:cNvPr descr="If Sharks Disappeared (If Animals Disappeared)" id="161" name="Google Shape;161;p28"/>
          <p:cNvPicPr preferRelativeResize="0"/>
          <p:nvPr/>
        </p:nvPicPr>
        <p:blipFill>
          <a:blip r:embed="rId5">
            <a:alphaModFix/>
          </a:blip>
          <a:stretch>
            <a:fillRect/>
          </a:stretch>
        </p:blipFill>
        <p:spPr>
          <a:xfrm>
            <a:off x="280725" y="261575"/>
            <a:ext cx="2667000" cy="2076450"/>
          </a:xfrm>
          <a:prstGeom prst="rect">
            <a:avLst/>
          </a:prstGeom>
          <a:noFill/>
          <a:ln>
            <a:noFill/>
          </a:ln>
        </p:spPr>
      </p:pic>
      <p:pic>
        <p:nvPicPr>
          <p:cNvPr descr="Check out Lily Williams's book on Amazon: https://amzn.to/32V5Gkz&#10;&#10;Thanks for reading with me today! Like, subscribe, and stay tuned for other read-aloud videos!&#10;&#10;If you would like to make a suggestion for a book I should read on my channel, please leave a comment below!&#10;&#10;~~ AWESOME Picture Book of the Month Raffle ~&#10;&#10;Every month, I pick a picture book to be my Awesome Picture Book of the Month. On the last day of the month, I draw a name from everyone who entered the raffle that month. I mail a copy of the book to the winner! &#10;&#10;Teachers, parents, and guardians: You may enter the raffle every month, but you may only enter once per month. To enter, visit this link: https://forms.gle/pRRdZ8K2upFvvDn97&#10;&#10;--- Other Read-Aloud Videos by Mr. Wil ---&#10;&#10;VSBA 2019-2020&#10;Check my channel for this year’s VSBA books. Links coming soon here!&#10;&#10;VSBA 2018-19&#10;I Yam a Donkey - https://youtu.be/sZILguRZaHU&#10;Ada Twist, Scientist - https://youtu.be/ywEXKzQbLPA&#10;Maybe Something Beautiful - https://youtu.be/so2ebjLjwRU&#10;Hammer and Nails - https://youtu.be/OTxP-u277BU&#10;Good Trick, Walking Stick - https://youtu.be/BWa62CYzrP4&#10;Drum Dream Girl - https://youtu.be/l9QoMtz-xKQ&#10;All the Water in the World - https://youtu.be/w1IHYFECdzc&#10;Drum City - https://youtu.be/AFdmRBp30LQ&#10;They all Saw a Cat - https://youtu.be/pveJxWRs5f8&#10;The Friend Ship - https://youtu.be/ekZTP2uJPmc&#10;Bob, Not Bob! - https://youtu.be/pra8aq38pfQ&#10;School’s First Day of School - https://youtu.be/zl_hzIS5XZo&#10;The Blobfish Book - https://youtu.be/qe8LQ3J099E&#10;Madeline Finn and the Library Dog - https://youtu.be/pLZ1Q1RTLTg&#10;The Marsh in the Meadow - https://youtu.be/wne7fSQ6wK8&#10;Hippos are Huge - https://youtu.be/6lbWJR43yRk&#10;The Quickest Kid in Clarksville - https://youtu.be/4SSCz7hEQFU&#10;Ida, Always - https://youtu.be/IAXBfOYz118&#10;Little Red Gliding Hood - https://youtu.be/8qMvw2XfeSc&#10;Ragweed’s Farm Dog Handbook - https://youtu.be/15uCAD-5nQo&#10;&#10;PICTURE PERFECT SCIENCE and other STEM BOOKS&#10;Flip, Float, Fly: Seeds on the Move - https://youtu.be/sbe3q9_As8E&#10;Move it! Forces and You - https://youtu.be/l1cKYR-T1v8&#10;Diary of a Worm - https://youtu.be/8Ve8AWf6Vu4&#10;Roller Coaster - https://youtu.be/Sx_bMMZpksE&#10;I Fall Down - https://youtu.be/HJf2YsTmYoI&#10;Rooting for You - https://youtu.be/NS-2OP1bv-o&#10;&#10;OTHER&#10;Alma and How She Got Her Name - https://youtu.be/xJZV1eReZp0&#10;Miguel and the Grand Harmony - https://youtu.be/OA8AMPT73Qk&#10;Fly Guy Presents: Dinosaurs - https://youtu.be/PrSNsJ7EGfQ&#10;The Cat in the Hat (English) - https://youtu.be/0F3RyFGb6lc&#10;El Gato Ensombrerado (The Cat in the Hat, Spanish Version) - https://youtu.be/8j_Ze3UpCsw&#10;Make Way for Ducklings - https://youtu.be/uMPrkJX7QKw&#10;Don’t Let Pigeon Stay Up Late! - https://youtu.be/lxVg1WHIdjg&#10;BB-8 On the Run - https://youtu.be/8uh7Rv1eB58&#10;Pigeon Finds a Hot Dog - https://youtu.be/QfjfXw17vuc&#10;My Teacher is a Monster - https://youtu.be/JM7MA_A9ybQ&#10;No is No, Si is Yes - https://youtu.be/dLsGTeWMXlo&#10;The Giving Tree - https://youtu.be/nag6kooj8Pg&#10;Wing’s Visit to Singapore - https://youtu.be/IfyoqfaOMfg&#10;Poco Loco - https://youtu.be/WqLLBZHYzaA&#10;You are Not My Friend - https://youtu.be/weHTcmcP0xw&#10;In the Garden - https://youtu.be/OHSPxQ4TWTc&#10;Horton Hears a Who - https://youtu.be/QAOZNCRDdEA&#10;Mother Bruce - https://youtu.be/mPd7I2OE8tc&#10;The Pigeon Wants a Puppy - https://youtu.be/AckcTKiIJRU&#10;Nino Wrestles the World - https://youtu.be/V0dIK2nX7hk&#10;The Story of Ferdinand - https://youtu.be/dI6d06goW2k&#10;Antsy Ansel - https://youtu.be/9zIXdzPnTA0&#10;The Bear Report - https://youtu.be/5XWAz6AqdaE&#10;Our Great Big Backyard - https://youtu.be/wYOnqXoAQz4&#10;&#10;Also, my first picture book, “Do NOT Draw In This Book: A Story About Change” is now available at https://bit.ly/2V9vFRy Check it out!&#10;&#10;www.wilturner.net&#10;&#10;*Note: As an Associate, I earn from qualified affiliate purchases through the Amazon link to this book above.&#10;&#10;Updated 7/28/19" id="162" name="Google Shape;162;p28" title="&quot;If Sharks Disappeared&quot; by Lily Williams - Mr. Wil's Read Alouds [VSBA 2019-2020]">
            <a:hlinkClick r:id="rId6"/>
          </p:cNvPr>
          <p:cNvPicPr preferRelativeResize="0"/>
          <p:nvPr/>
        </p:nvPicPr>
        <p:blipFill>
          <a:blip r:embed="rId7">
            <a:alphaModFix/>
          </a:blip>
          <a:stretch>
            <a:fillRect/>
          </a:stretch>
        </p:blipFill>
        <p:spPr>
          <a:xfrm>
            <a:off x="152400" y="2490425"/>
            <a:ext cx="3334234" cy="2500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idx="1" type="subTitle"/>
          </p:nvPr>
        </p:nvSpPr>
        <p:spPr>
          <a:xfrm>
            <a:off x="4204850" y="375000"/>
            <a:ext cx="4655700" cy="4232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u="sng">
                <a:solidFill>
                  <a:srgbClr val="C45500"/>
                </a:solidFill>
                <a:highlight>
                  <a:srgbClr val="FFFFFF"/>
                </a:highlight>
                <a:hlinkClick r:id="rId3"/>
              </a:rPr>
              <a:t>The Sun Is Kind of a Big Deal</a:t>
            </a:r>
            <a:endParaRPr b="1" sz="1200" u="sng">
              <a:solidFill>
                <a:srgbClr val="C4550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Nick Seluk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Clr>
                <a:schemeClr val="dk1"/>
              </a:buClr>
              <a:buSzPts val="1100"/>
              <a:buFont typeface="Arial"/>
              <a:buNone/>
            </a:pPr>
            <a:r>
              <a:rPr lang="en" sz="1200">
                <a:solidFill>
                  <a:srgbClr val="333333"/>
                </a:solidFill>
                <a:highlight>
                  <a:srgbClr val="FFFFFF"/>
                </a:highlight>
              </a:rPr>
              <a:t>Oh hey, guess what? The Sun never stops working to keep things on Earth running smoothly. (That's why it's been Employee of the Month for 4.5 billion years.) So why does the Sun get to be the center of attention? Because it's our solar system's very own star!</a:t>
            </a:r>
            <a:endParaRPr sz="1200">
              <a:solidFill>
                <a:srgbClr val="333333"/>
              </a:solidFill>
              <a:highlight>
                <a:srgbClr val="FFFFFF"/>
              </a:highlight>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None/>
            </a:pPr>
            <a:r>
              <a:rPr lang="en" sz="1200">
                <a:solidFill>
                  <a:srgbClr val="333333"/>
                </a:solidFill>
                <a:highlight>
                  <a:srgbClr val="FFFFFF"/>
                </a:highlight>
              </a:rPr>
              <a:t>This funny and factual picture book from Awkward Yeti creator Nick Seluk explains every part of the Sun's big job: keeping our solar system together, giving Earth day and night, keeping us warm, and more. In fact, the Sun does so much for us that we wouldn't be alive without it. That's kind of a big deal.</a:t>
            </a:r>
            <a:endParaRPr sz="1200"/>
          </a:p>
        </p:txBody>
      </p:sp>
      <p:pic>
        <p:nvPicPr>
          <p:cNvPr descr="The Sun Is Kind of a Big Deal" id="168" name="Google Shape;168;p29"/>
          <p:cNvPicPr preferRelativeResize="0"/>
          <p:nvPr/>
        </p:nvPicPr>
        <p:blipFill>
          <a:blip r:embed="rId5">
            <a:alphaModFix/>
          </a:blip>
          <a:stretch>
            <a:fillRect/>
          </a:stretch>
        </p:blipFill>
        <p:spPr>
          <a:xfrm>
            <a:off x="251050" y="162625"/>
            <a:ext cx="2745125" cy="2745125"/>
          </a:xfrm>
          <a:prstGeom prst="rect">
            <a:avLst/>
          </a:prstGeom>
          <a:noFill/>
          <a:ln>
            <a:noFill/>
          </a:ln>
        </p:spPr>
      </p:pic>
      <p:pic>
        <p:nvPicPr>
          <p:cNvPr id="169" name="Google Shape;169;p29" title="The Sun is Kind of a Big Deal by Neal Seluk">
            <a:hlinkClick r:id="rId6"/>
          </p:cNvPr>
          <p:cNvPicPr preferRelativeResize="0"/>
          <p:nvPr/>
        </p:nvPicPr>
        <p:blipFill>
          <a:blip r:embed="rId7">
            <a:alphaModFix/>
          </a:blip>
          <a:stretch>
            <a:fillRect/>
          </a:stretch>
        </p:blipFill>
        <p:spPr>
          <a:xfrm>
            <a:off x="152400" y="3060150"/>
            <a:ext cx="2574600" cy="1930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idx="1" type="subTitle"/>
          </p:nvPr>
        </p:nvSpPr>
        <p:spPr>
          <a:xfrm>
            <a:off x="4734525" y="431550"/>
            <a:ext cx="4083600" cy="4401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u="sng">
                <a:solidFill>
                  <a:srgbClr val="C45500"/>
                </a:solidFill>
                <a:highlight>
                  <a:srgbClr val="FFFFFF"/>
                </a:highlight>
                <a:hlinkClick r:id="rId3"/>
              </a:rPr>
              <a:t>Planting Stories: The Life of Librarian and Storyteller Pura Belpré</a:t>
            </a:r>
            <a:endParaRPr b="1" sz="1200" u="sng">
              <a:solidFill>
                <a:srgbClr val="C4550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Anika Aldamuy Denise and Paola Escobar</a:t>
            </a:r>
            <a:endParaRPr sz="1200">
              <a:solidFill>
                <a:schemeClr val="dk1"/>
              </a:solidFill>
              <a:highlight>
                <a:srgbClr val="FFFFFF"/>
              </a:highlight>
            </a:endParaRPr>
          </a:p>
          <a:p>
            <a:pPr indent="0" lvl="0" marL="0" rtl="0" algn="ctr">
              <a:spcBef>
                <a:spcPts val="0"/>
              </a:spcBef>
              <a:spcAft>
                <a:spcPts val="0"/>
              </a:spcAft>
              <a:buNone/>
            </a:pPr>
            <a:r>
              <a:t/>
            </a:r>
            <a:endParaRPr sz="1200"/>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An inspiring picture book biography of storyteller, puppeteer, and New York City’s first Puerto Rican librarian, who championed bilingual literature.</a:t>
            </a:r>
            <a:endParaRPr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When she came to America in 1921, Pura Belpré carried the cuentos folklóricos of her Puerto Rican homeland. Finding a new home at the New York Public Library as a bilingual assistant, she turned her popular retellings into libros and spread story seeds across the land. Today, these seeds have grown into a lush landscape as generations of children and storytellers continue to share her tales and celebrate Pura’s legacy.</a:t>
            </a:r>
            <a:endParaRPr sz="1200">
              <a:solidFill>
                <a:srgbClr val="333333"/>
              </a:solidFill>
              <a:highlight>
                <a:srgbClr val="FFFFFF"/>
              </a:highlight>
            </a:endParaRPr>
          </a:p>
          <a:p>
            <a:pPr indent="0" lvl="0" marL="0" rtl="0" algn="ctr">
              <a:spcBef>
                <a:spcPts val="1100"/>
              </a:spcBef>
              <a:spcAft>
                <a:spcPts val="0"/>
              </a:spcAft>
              <a:buNone/>
            </a:pPr>
            <a:r>
              <a:rPr lang="en" sz="1200">
                <a:solidFill>
                  <a:srgbClr val="333333"/>
                </a:solidFill>
                <a:highlight>
                  <a:srgbClr val="FFFFFF"/>
                </a:highlight>
              </a:rPr>
              <a:t>A Spanish-language edition, </a:t>
            </a:r>
            <a:r>
              <a:rPr i="1" lang="en" sz="1200">
                <a:solidFill>
                  <a:srgbClr val="333333"/>
                </a:solidFill>
                <a:highlight>
                  <a:srgbClr val="FFFFFF"/>
                </a:highlight>
              </a:rPr>
              <a:t>Sembrando historias: Pura Belpré: bibliotecaria y narradora de cuentos,</a:t>
            </a:r>
            <a:r>
              <a:rPr lang="en" sz="1200">
                <a:solidFill>
                  <a:srgbClr val="333333"/>
                </a:solidFill>
                <a:highlight>
                  <a:srgbClr val="FFFFFF"/>
                </a:highlight>
              </a:rPr>
              <a:t> is also available.</a:t>
            </a:r>
            <a:endParaRPr sz="1200"/>
          </a:p>
        </p:txBody>
      </p:sp>
      <p:pic>
        <p:nvPicPr>
          <p:cNvPr descr="Planting Stories: The Life of Librarian and Storyteller Pura Belpré" id="175" name="Google Shape;175;p30"/>
          <p:cNvPicPr preferRelativeResize="0"/>
          <p:nvPr/>
        </p:nvPicPr>
        <p:blipFill>
          <a:blip r:embed="rId4">
            <a:alphaModFix/>
          </a:blip>
          <a:stretch>
            <a:fillRect/>
          </a:stretch>
        </p:blipFill>
        <p:spPr>
          <a:xfrm>
            <a:off x="303475" y="297550"/>
            <a:ext cx="1871125" cy="2399438"/>
          </a:xfrm>
          <a:prstGeom prst="rect">
            <a:avLst/>
          </a:prstGeom>
          <a:noFill/>
          <a:ln>
            <a:noFill/>
          </a:ln>
        </p:spPr>
      </p:pic>
      <p:pic>
        <p:nvPicPr>
          <p:cNvPr descr="This video is about Planting Stories" id="176" name="Google Shape;176;p30" title="Planting Stories">
            <a:hlinkClick r:id="rId5"/>
          </p:cNvPr>
          <p:cNvPicPr preferRelativeResize="0"/>
          <p:nvPr/>
        </p:nvPicPr>
        <p:blipFill>
          <a:blip r:embed="rId6">
            <a:alphaModFix/>
          </a:blip>
          <a:stretch>
            <a:fillRect/>
          </a:stretch>
        </p:blipFill>
        <p:spPr>
          <a:xfrm>
            <a:off x="152400" y="3048275"/>
            <a:ext cx="2022200" cy="1516650"/>
          </a:xfrm>
          <a:prstGeom prst="rect">
            <a:avLst/>
          </a:prstGeom>
          <a:noFill/>
          <a:ln>
            <a:noFill/>
          </a:ln>
        </p:spPr>
      </p:pic>
      <p:pic>
        <p:nvPicPr>
          <p:cNvPr descr="Join us for our storytime, Planting Stories: The Life of Librarian and Storyteller Pura Belpré. This story is by author Anika Aldamuy Denise and illustrator Paola Escobar. It's a picture book about Pura Belpré,  New York City’s first Puerto Rican librarian, who championed bilingual literature." id="177" name="Google Shape;177;p30" title="Storytime Video en español:  Planting Stories: The Life of Librarian and Storyteller Pura Belpré">
            <a:hlinkClick r:id="rId7"/>
          </p:cNvPr>
          <p:cNvPicPr preferRelativeResize="0"/>
          <p:nvPr/>
        </p:nvPicPr>
        <p:blipFill>
          <a:blip r:embed="rId8">
            <a:alphaModFix/>
          </a:blip>
          <a:stretch>
            <a:fillRect/>
          </a:stretch>
        </p:blipFill>
        <p:spPr>
          <a:xfrm>
            <a:off x="2394926" y="3048273"/>
            <a:ext cx="1956026" cy="1467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idx="1" type="subTitle"/>
          </p:nvPr>
        </p:nvSpPr>
        <p:spPr>
          <a:xfrm>
            <a:off x="4905175" y="304350"/>
            <a:ext cx="3997800" cy="4430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Douglas, You're a Genius!</a:t>
            </a:r>
            <a:endParaRPr b="1" sz="12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Ged Adamson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solidFill>
                  <a:srgbClr val="333333"/>
                </a:solidFill>
                <a:highlight>
                  <a:srgbClr val="FFFFFF"/>
                </a:highlight>
              </a:rPr>
              <a:t>Pals Nancy and Douglas think their baseball game is over after their ball rolls through a hole in the fence. But when the ball rolls back, followed by a note in an unfamiliar language, they </a:t>
            </a:r>
            <a:r>
              <a:rPr i="1" lang="en" sz="1200">
                <a:solidFill>
                  <a:srgbClr val="333333"/>
                </a:solidFill>
                <a:highlight>
                  <a:srgbClr val="FFFFFF"/>
                </a:highlight>
              </a:rPr>
              <a:t>have</a:t>
            </a:r>
            <a:r>
              <a:rPr lang="en" sz="1200">
                <a:solidFill>
                  <a:srgbClr val="333333"/>
                </a:solidFill>
                <a:highlight>
                  <a:srgbClr val="FFFFFF"/>
                </a:highlight>
              </a:rPr>
              <a:t> to discover who's on the other side of the fence. And so in a series of truly outrageous--and hilarious--stunts, Nancy tries to launch, vault, and fly Douglas over to the other side to see what's what. Finally, after all Nancy's plans fail, Douglas gets </a:t>
            </a:r>
            <a:r>
              <a:rPr i="1" lang="en" sz="1200">
                <a:solidFill>
                  <a:srgbClr val="333333"/>
                </a:solidFill>
                <a:highlight>
                  <a:srgbClr val="FFFFFF"/>
                </a:highlight>
              </a:rPr>
              <a:t>his</a:t>
            </a:r>
            <a:r>
              <a:rPr lang="en" sz="1200">
                <a:solidFill>
                  <a:srgbClr val="333333"/>
                </a:solidFill>
                <a:highlight>
                  <a:srgbClr val="FFFFFF"/>
                </a:highlight>
              </a:rPr>
              <a:t> turn to execute a plan--and it works! And who do they find? New friends who speak Spanish. Readers will laugh out loud at the antics in this zany picture book, which proves that working together makes everything more fun.</a:t>
            </a:r>
            <a:endParaRPr sz="1200"/>
          </a:p>
        </p:txBody>
      </p:sp>
      <p:pic>
        <p:nvPicPr>
          <p:cNvPr descr="Douglas, You're a Genius!" id="183" name="Google Shape;183;p31"/>
          <p:cNvPicPr preferRelativeResize="0"/>
          <p:nvPr/>
        </p:nvPicPr>
        <p:blipFill>
          <a:blip r:embed="rId5">
            <a:alphaModFix/>
          </a:blip>
          <a:stretch>
            <a:fillRect/>
          </a:stretch>
        </p:blipFill>
        <p:spPr>
          <a:xfrm>
            <a:off x="347125" y="233288"/>
            <a:ext cx="2657475" cy="2076450"/>
          </a:xfrm>
          <a:prstGeom prst="rect">
            <a:avLst/>
          </a:prstGeom>
          <a:noFill/>
          <a:ln>
            <a:noFill/>
          </a:ln>
        </p:spPr>
      </p:pic>
      <p:pic>
        <p:nvPicPr>
          <p:cNvPr descr="Douglas You're a Genius By Ged Adamson&#10;Thank you for reading along with Lights Down Reading.&#10;&#10;This momma of three little girls thoroughly enjoys reading books when the Lights go Down at night. Hence our name - Lights Down Reading&#10;&#10;What started out as a way to read books to my daughters when I was away for the night slowly turned into content which others encouraged me to share online. Over the past year I have met some amazing listeners from all across the globe. Who would've thought reading books would fill my heart with such joy. I have interacted with so many unique people and their encouragement fuels my desire to read for children who have little or no access to books.&#10;&#10;I recognize my content is taken directly from the creative minds of many amazing and incredible authors, illustrators, and publishers. I highly encourage all listeners to purchase, borrow, or check-out a copy of all these books. There is no better feeling than holding the original content in your hands while you read along with me.&#10;&#10;Subscribe here: https://www.youtube.com/channel/UCi5cgj8aeKJ9BEVf3okW_Wg?sub_confirmation=1&#10;&#10;#lightsdownreading #lightsdown #childrensbooksonvideo#read aloud #kidsbooksreadaloud #kidsbooks&#10;&#10;Follow us on:&#10;&#10;Instagram @lightsdowncreative&#10;Facebook @lightsdownreading" id="184" name="Google Shape;184;p31" title="Douglas You're a Genius By Ged Adamson | Children's Book Read Aloud">
            <a:hlinkClick r:id="rId6"/>
          </p:cNvPr>
          <p:cNvPicPr preferRelativeResize="0"/>
          <p:nvPr/>
        </p:nvPicPr>
        <p:blipFill>
          <a:blip r:embed="rId7">
            <a:alphaModFix/>
          </a:blip>
          <a:stretch>
            <a:fillRect/>
          </a:stretch>
        </p:blipFill>
        <p:spPr>
          <a:xfrm>
            <a:off x="152400" y="2462138"/>
            <a:ext cx="3371950" cy="25289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0" y="1024200"/>
            <a:ext cx="8520600" cy="30951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3600">
              <a:solidFill>
                <a:srgbClr val="FF6600"/>
              </a:solidFill>
              <a:highlight>
                <a:srgbClr val="FFFFFF"/>
              </a:highlight>
              <a:latin typeface="Open Sans"/>
              <a:ea typeface="Open Sans"/>
              <a:cs typeface="Open Sans"/>
              <a:sym typeface="Open Sans"/>
            </a:endParaRPr>
          </a:p>
          <a:p>
            <a:pPr indent="0" lvl="0" marL="0" rtl="0" algn="ctr">
              <a:lnSpc>
                <a:spcPct val="115000"/>
              </a:lnSpc>
              <a:spcBef>
                <a:spcPts val="400"/>
              </a:spcBef>
              <a:spcAft>
                <a:spcPts val="0"/>
              </a:spcAft>
              <a:buNone/>
            </a:pPr>
            <a:r>
              <a:t/>
            </a:r>
            <a:endParaRPr b="1" sz="3600">
              <a:solidFill>
                <a:srgbClr val="FF6600"/>
              </a:solidFill>
              <a:highlight>
                <a:srgbClr val="FFFFFF"/>
              </a:highlight>
              <a:latin typeface="Open Sans"/>
              <a:ea typeface="Open Sans"/>
              <a:cs typeface="Open Sans"/>
              <a:sym typeface="Open Sans"/>
            </a:endParaRPr>
          </a:p>
          <a:p>
            <a:pPr indent="0" lvl="0" marL="0" rtl="0" algn="ctr">
              <a:lnSpc>
                <a:spcPct val="115000"/>
              </a:lnSpc>
              <a:spcBef>
                <a:spcPts val="400"/>
              </a:spcBef>
              <a:spcAft>
                <a:spcPts val="0"/>
              </a:spcAft>
              <a:buNone/>
            </a:pPr>
            <a:r>
              <a:rPr b="1" lang="en" sz="3600">
                <a:solidFill>
                  <a:srgbClr val="FF6600"/>
                </a:solidFill>
                <a:highlight>
                  <a:srgbClr val="FFFFFF"/>
                </a:highlight>
                <a:latin typeface="Open Sans"/>
                <a:ea typeface="Open Sans"/>
                <a:cs typeface="Open Sans"/>
                <a:sym typeface="Open Sans"/>
              </a:rPr>
              <a:t>2020 WINNERS</a:t>
            </a:r>
            <a:endParaRPr b="1" sz="3600">
              <a:solidFill>
                <a:srgbClr val="FF6600"/>
              </a:solidFill>
              <a:highlight>
                <a:srgbClr val="FFFFFF"/>
              </a:highlight>
              <a:latin typeface="Open Sans"/>
              <a:ea typeface="Open Sans"/>
              <a:cs typeface="Open Sans"/>
              <a:sym typeface="Open Sans"/>
            </a:endParaRPr>
          </a:p>
          <a:p>
            <a:pPr indent="0" lvl="0" marL="0" rtl="0" algn="l">
              <a:lnSpc>
                <a:spcPct val="115000"/>
              </a:lnSpc>
              <a:spcBef>
                <a:spcPts val="400"/>
              </a:spcBef>
              <a:spcAft>
                <a:spcPts val="0"/>
              </a:spcAft>
              <a:buClr>
                <a:schemeClr val="dk1"/>
              </a:buClr>
              <a:buSzPts val="1100"/>
              <a:buFont typeface="Arial"/>
              <a:buNone/>
            </a:pPr>
            <a:r>
              <a:t/>
            </a:r>
            <a:endParaRPr b="1" sz="1500">
              <a:solidFill>
                <a:srgbClr val="FF6600"/>
              </a:solidFill>
              <a:highlight>
                <a:srgbClr val="FFFFFF"/>
              </a:highlight>
              <a:latin typeface="Open Sans"/>
              <a:ea typeface="Open Sans"/>
              <a:cs typeface="Open Sans"/>
              <a:sym typeface="Open Sans"/>
            </a:endParaRPr>
          </a:p>
          <a:p>
            <a:pPr indent="0" lvl="0" marL="0" rtl="0" algn="ctr">
              <a:lnSpc>
                <a:spcPct val="115000"/>
              </a:lnSpc>
              <a:spcBef>
                <a:spcPts val="400"/>
              </a:spcBef>
              <a:spcAft>
                <a:spcPts val="0"/>
              </a:spcAft>
              <a:buClr>
                <a:schemeClr val="dk1"/>
              </a:buClr>
              <a:buSzPts val="1100"/>
              <a:buFont typeface="Arial"/>
              <a:buNone/>
            </a:pPr>
            <a:r>
              <a:rPr b="1" lang="en" sz="1800">
                <a:highlight>
                  <a:srgbClr val="FFFFFF"/>
                </a:highlight>
                <a:latin typeface="Open Sans"/>
                <a:ea typeface="Open Sans"/>
                <a:cs typeface="Open Sans"/>
                <a:sym typeface="Open Sans"/>
              </a:rPr>
              <a:t>1st Place Winner: </a:t>
            </a:r>
            <a:r>
              <a:rPr b="1" lang="en" sz="1800" u="sng">
                <a:solidFill>
                  <a:srgbClr val="000000"/>
                </a:solidFill>
                <a:highlight>
                  <a:srgbClr val="FFFFFF"/>
                </a:highlight>
                <a:latin typeface="Open Sans"/>
                <a:ea typeface="Open Sans"/>
                <a:cs typeface="Open Sans"/>
                <a:sym typeface="Open Sans"/>
                <a:hlinkClick r:id="rId3"/>
              </a:rPr>
              <a:t>Baby Monkey Private Eye</a:t>
            </a:r>
            <a:r>
              <a:rPr b="1" lang="en" sz="1800">
                <a:highlight>
                  <a:srgbClr val="FFFFFF"/>
                </a:highlight>
                <a:latin typeface="Open Sans"/>
                <a:ea typeface="Open Sans"/>
                <a:cs typeface="Open Sans"/>
                <a:sym typeface="Open Sans"/>
              </a:rPr>
              <a:t> by Brian Selznick</a:t>
            </a:r>
            <a:endParaRPr b="1" sz="1800">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 sz="1800">
                <a:highlight>
                  <a:srgbClr val="FFFFFF"/>
                </a:highlight>
                <a:latin typeface="Open Sans"/>
                <a:ea typeface="Open Sans"/>
                <a:cs typeface="Open Sans"/>
                <a:sym typeface="Open Sans"/>
              </a:rPr>
              <a:t>2nd Place: </a:t>
            </a:r>
            <a:r>
              <a:rPr b="1" lang="en" sz="1800" u="sng">
                <a:solidFill>
                  <a:srgbClr val="000000"/>
                </a:solidFill>
                <a:highlight>
                  <a:srgbClr val="FFFFFF"/>
                </a:highlight>
                <a:latin typeface="Open Sans"/>
                <a:ea typeface="Open Sans"/>
                <a:cs typeface="Open Sans"/>
                <a:sym typeface="Open Sans"/>
                <a:hlinkClick r:id="rId4"/>
              </a:rPr>
              <a:t>The Bad Guys </a:t>
            </a:r>
            <a:r>
              <a:rPr b="1" lang="en" sz="1800">
                <a:highlight>
                  <a:srgbClr val="FFFFFF"/>
                </a:highlight>
                <a:latin typeface="Open Sans"/>
                <a:ea typeface="Open Sans"/>
                <a:cs typeface="Open Sans"/>
                <a:sym typeface="Open Sans"/>
              </a:rPr>
              <a:t>by Aaron Blabey</a:t>
            </a:r>
            <a:endParaRPr b="1" sz="1800">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 sz="1800">
                <a:highlight>
                  <a:srgbClr val="FFFFFF"/>
                </a:highlight>
                <a:latin typeface="Open Sans"/>
                <a:ea typeface="Open Sans"/>
                <a:cs typeface="Open Sans"/>
                <a:sym typeface="Open Sans"/>
              </a:rPr>
              <a:t>3rd Place: </a:t>
            </a:r>
            <a:r>
              <a:rPr b="1" lang="en" sz="1800" u="sng">
                <a:solidFill>
                  <a:srgbClr val="000000"/>
                </a:solidFill>
                <a:highlight>
                  <a:srgbClr val="FFFFFF"/>
                </a:highlight>
                <a:latin typeface="Open Sans"/>
                <a:ea typeface="Open Sans"/>
                <a:cs typeface="Open Sans"/>
                <a:sym typeface="Open Sans"/>
                <a:hlinkClick r:id="rId5"/>
              </a:rPr>
              <a:t>Do Not LIck This Book</a:t>
            </a:r>
            <a:r>
              <a:rPr b="1" lang="en" sz="1800">
                <a:highlight>
                  <a:srgbClr val="FFFFFF"/>
                </a:highlight>
                <a:latin typeface="Open Sans"/>
                <a:ea typeface="Open Sans"/>
                <a:cs typeface="Open Sans"/>
                <a:sym typeface="Open Sans"/>
              </a:rPr>
              <a:t> by Idan Ben-Barak</a:t>
            </a:r>
            <a:endParaRPr b="1" sz="1800">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idx="1" type="subTitle"/>
          </p:nvPr>
        </p:nvSpPr>
        <p:spPr>
          <a:xfrm>
            <a:off x="4240575" y="360850"/>
            <a:ext cx="4605900" cy="4599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highlight>
                  <a:srgbClr val="FFFFFF"/>
                </a:highlight>
              </a:rPr>
              <a:t>The Undefeated (Caldecott Medal Book)</a:t>
            </a:r>
            <a:endParaRPr b="1" sz="1200" u="sng">
              <a:solidFill>
                <a:srgbClr val="C4550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Kwame Alexander</a:t>
            </a:r>
            <a:r>
              <a:rPr lang="en" sz="1200">
                <a:solidFill>
                  <a:srgbClr val="0066C0"/>
                </a:solidFill>
                <a:highlight>
                  <a:srgbClr val="FFFFFF"/>
                </a:highlight>
                <a:uFill>
                  <a:noFill/>
                </a:uFill>
                <a:hlinkClick r:id="rId3"/>
              </a:rPr>
              <a:t> </a:t>
            </a:r>
            <a:r>
              <a:rPr lang="en" sz="1200">
                <a:solidFill>
                  <a:schemeClr val="dk1"/>
                </a:solidFill>
                <a:highlight>
                  <a:srgbClr val="FFFFFF"/>
                </a:highlight>
              </a:rPr>
              <a:t>and Kadir Nelson</a:t>
            </a:r>
            <a:endParaRPr sz="1200">
              <a:solidFill>
                <a:schemeClr val="dk1"/>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solidFill>
                  <a:srgbClr val="333333"/>
                </a:solidFill>
                <a:highlight>
                  <a:srgbClr val="FFFFFF"/>
                </a:highlight>
              </a:rPr>
              <a:t>Originally performed for ESPN's The Undefeated, this poem is a love letter to black life in the United States. It highlights the unspeakable trauma of slavery, the faith and fire of the civil rights movement, and the grit, passion, and perseverance of some of the world's greatest heroes. The text is also peppered with references to the words of Martin Luther King, Jr., Langston Hughes, Gwendolyn Brooks, and others, offering deeper insights into the accomplishments of the past, while bringing stark attention to the endurance and spirit of those surviving and thriving in the present. Robust back matter at the end provides valuable historical context and additional detail for those wishing to learn more.</a:t>
            </a:r>
            <a:endParaRPr sz="1200"/>
          </a:p>
        </p:txBody>
      </p:sp>
      <p:pic>
        <p:nvPicPr>
          <p:cNvPr descr="The Undefeated (Caldecott Medal Book)" id="190" name="Google Shape;190;p32"/>
          <p:cNvPicPr preferRelativeResize="0"/>
          <p:nvPr/>
        </p:nvPicPr>
        <p:blipFill>
          <a:blip r:embed="rId4">
            <a:alphaModFix/>
          </a:blip>
          <a:stretch>
            <a:fillRect/>
          </a:stretch>
        </p:blipFill>
        <p:spPr>
          <a:xfrm>
            <a:off x="666325" y="162850"/>
            <a:ext cx="2171700" cy="2076450"/>
          </a:xfrm>
          <a:prstGeom prst="rect">
            <a:avLst/>
          </a:prstGeom>
          <a:noFill/>
          <a:ln>
            <a:noFill/>
          </a:ln>
        </p:spPr>
      </p:pic>
      <p:pic>
        <p:nvPicPr>
          <p:cNvPr descr="Watch the fantastic Kwame Alexander read aloud from his book The Undefeated, which remembers unforgettable, unafraid and unbowed, famous and overlooked figures from black history." id="191" name="Google Shape;191;p32" title="Kwame Alexander reads The Undefeated">
            <a:hlinkClick r:id="rId5"/>
          </p:cNvPr>
          <p:cNvPicPr preferRelativeResize="0"/>
          <p:nvPr/>
        </p:nvPicPr>
        <p:blipFill>
          <a:blip r:embed="rId6">
            <a:alphaModFix/>
          </a:blip>
          <a:stretch>
            <a:fillRect/>
          </a:stretch>
        </p:blipFill>
        <p:spPr>
          <a:xfrm>
            <a:off x="152400" y="2391700"/>
            <a:ext cx="3465866" cy="2599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idx="1" type="subTitle"/>
          </p:nvPr>
        </p:nvSpPr>
        <p:spPr>
          <a:xfrm>
            <a:off x="4481425" y="346725"/>
            <a:ext cx="4336800" cy="2225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King &amp; Kayla and the Case of the Missing Dog Treats</a:t>
            </a:r>
            <a:endParaRPr b="1" sz="12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Dori Hillestad Butler </a:t>
            </a:r>
            <a:r>
              <a:rPr lang="en" sz="1200">
                <a:solidFill>
                  <a:schemeClr val="dk1"/>
                </a:solidFill>
                <a:highlight>
                  <a:srgbClr val="FFFFFF"/>
                </a:highlight>
              </a:rPr>
              <a:t>and Nancy Meyers</a:t>
            </a:r>
            <a:endParaRPr sz="1200">
              <a:solidFill>
                <a:schemeClr val="dk1"/>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Clr>
                <a:schemeClr val="dk1"/>
              </a:buClr>
              <a:buSzPts val="1100"/>
              <a:buFont typeface="Arial"/>
              <a:buNone/>
            </a:pPr>
            <a:r>
              <a:rPr lang="en" sz="1200">
                <a:solidFill>
                  <a:srgbClr val="333333"/>
                </a:solidFill>
                <a:highlight>
                  <a:srgbClr val="FFFFFF"/>
                </a:highlight>
              </a:rPr>
              <a:t>A lovable dog helps his human girl solve a mystery.</a:t>
            </a:r>
            <a:endParaRPr sz="1200">
              <a:solidFill>
                <a:srgbClr val="333333"/>
              </a:solidFill>
              <a:highlight>
                <a:srgbClr val="FFFFFF"/>
              </a:highlight>
            </a:endParaRPr>
          </a:p>
          <a:p>
            <a:pPr indent="0" lvl="0" marL="0" rtl="0" algn="ctr">
              <a:spcBef>
                <a:spcPts val="0"/>
              </a:spcBef>
              <a:spcAft>
                <a:spcPts val="0"/>
              </a:spcAft>
              <a:buNone/>
            </a:pPr>
            <a:r>
              <a:rPr lang="en" sz="1200">
                <a:solidFill>
                  <a:srgbClr val="333333"/>
                </a:solidFill>
                <a:highlight>
                  <a:srgbClr val="FFFFFF"/>
                </a:highlight>
              </a:rPr>
              <a:t>Kayla made peanut butter treats for Jillian’s new puppy Thor. But now the treats are missing. What does Kayla know? ―There are three treats missing. King was in the kitchen. King's breath doesn't smell like peanut butter. What does King know? ―There's an intruder in the house. How will they solve the mystery?</a:t>
            </a:r>
            <a:endParaRPr sz="1200"/>
          </a:p>
        </p:txBody>
      </p:sp>
      <p:pic>
        <p:nvPicPr>
          <p:cNvPr descr="King &amp; Kayla and the Case of the Missing Dog Treats" id="197" name="Google Shape;197;p33"/>
          <p:cNvPicPr preferRelativeResize="0"/>
          <p:nvPr/>
        </p:nvPicPr>
        <p:blipFill>
          <a:blip r:embed="rId5">
            <a:alphaModFix/>
          </a:blip>
          <a:stretch>
            <a:fillRect/>
          </a:stretch>
        </p:blipFill>
        <p:spPr>
          <a:xfrm>
            <a:off x="609938" y="616475"/>
            <a:ext cx="1679925" cy="2454700"/>
          </a:xfrm>
          <a:prstGeom prst="rect">
            <a:avLst/>
          </a:prstGeom>
          <a:noFill/>
          <a:ln>
            <a:noFill/>
          </a:ln>
        </p:spPr>
      </p:pic>
      <p:pic>
        <p:nvPicPr>
          <p:cNvPr id="198" name="Google Shape;198;p33" title="King &amp; Kayla and the case of the Missing Dog Treats">
            <a:hlinkClick r:id="rId6"/>
          </p:cNvPr>
          <p:cNvPicPr preferRelativeResize="0"/>
          <p:nvPr/>
        </p:nvPicPr>
        <p:blipFill>
          <a:blip r:embed="rId7">
            <a:alphaModFix/>
          </a:blip>
          <a:stretch>
            <a:fillRect/>
          </a:stretch>
        </p:blipFill>
        <p:spPr>
          <a:xfrm>
            <a:off x="5042712" y="2667675"/>
            <a:ext cx="3022500" cy="2266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idx="1" type="subTitle"/>
          </p:nvPr>
        </p:nvSpPr>
        <p:spPr>
          <a:xfrm>
            <a:off x="4410800" y="332600"/>
            <a:ext cx="4336800" cy="2084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What Is Chasing Duck? (The Giggle Gang)</a:t>
            </a:r>
            <a:endParaRPr b="1" sz="12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Jan Thomas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None/>
            </a:pPr>
            <a:r>
              <a:rPr i="1" lang="en" sz="1200">
                <a:solidFill>
                  <a:srgbClr val="333333"/>
                </a:solidFill>
                <a:highlight>
                  <a:srgbClr val="FFFFFF"/>
                </a:highlight>
              </a:rPr>
              <a:t>What is chasing Duck? Is it something wild and hairy? Does it have big teeth? </a:t>
            </a:r>
            <a:r>
              <a:rPr lang="en" sz="1200">
                <a:solidFill>
                  <a:srgbClr val="333333"/>
                </a:solidFill>
                <a:highlight>
                  <a:srgbClr val="FFFFFF"/>
                </a:highlight>
              </a:rPr>
              <a:t>Who will help protect Duck? Featuring Jan Thomas’s wonderfully wacky humor, rowdy repetitions, and hilarious characters, this book is sure to have young readers laughing out loud!</a:t>
            </a:r>
            <a:endParaRPr sz="1200"/>
          </a:p>
        </p:txBody>
      </p:sp>
      <p:pic>
        <p:nvPicPr>
          <p:cNvPr descr="What Is Chasing Duck? (The Giggle Gang)" id="204" name="Google Shape;204;p34"/>
          <p:cNvPicPr preferRelativeResize="0"/>
          <p:nvPr/>
        </p:nvPicPr>
        <p:blipFill>
          <a:blip r:embed="rId5">
            <a:alphaModFix/>
          </a:blip>
          <a:stretch>
            <a:fillRect/>
          </a:stretch>
        </p:blipFill>
        <p:spPr>
          <a:xfrm>
            <a:off x="408754" y="332600"/>
            <a:ext cx="2446100" cy="3396500"/>
          </a:xfrm>
          <a:prstGeom prst="rect">
            <a:avLst/>
          </a:prstGeom>
          <a:noFill/>
          <a:ln>
            <a:noFill/>
          </a:ln>
        </p:spPr>
      </p:pic>
      <p:pic>
        <p:nvPicPr>
          <p:cNvPr descr="Please Subscribe Here  ⇢   https://www.youtube.com/channel/UCnK5cUl1rirc269Bk_upkkg&#10;And Don't Forget to Like, Share &amp; Comment! &#10;&#10;Read aloud voice over&#10;Videobook - What Is Chasing Duck? (The Giggle Gang #1)&#10;By Jan Thomas&#10;&#10;Age Range: 4 - 7 years&#10;Grade Level: Preschool - 3&#10;Lexile Measure: 330L&#10;Series: The Giggle Gang&#10;Hardcover: 48 pages&#10;Publisher: HMH Books for Young Readers (June 6, 2017)&#10;Language: English&#10;ISBN-10: 0544939077&#10;ISBN-13: 978-0544939073&#10;&#10;What is chasing Duck? Is it something wild and hairy? Does it have big teeth? Who will help protect Duck? Featuring Jan Thomas’s wonderfully wacky humor, rowdy repetitions, and hilarious characters, this book is sure to have young readers laughing out loud!" id="205" name="Google Shape;205;p34" title="What Is Chasing Duck?">
            <a:hlinkClick r:id="rId6"/>
          </p:cNvPr>
          <p:cNvPicPr preferRelativeResize="0"/>
          <p:nvPr/>
        </p:nvPicPr>
        <p:blipFill>
          <a:blip r:embed="rId7">
            <a:alphaModFix/>
          </a:blip>
          <a:stretch>
            <a:fillRect/>
          </a:stretch>
        </p:blipFill>
        <p:spPr>
          <a:xfrm>
            <a:off x="4964541" y="2416700"/>
            <a:ext cx="3229333" cy="2422000"/>
          </a:xfrm>
          <a:prstGeom prst="rect">
            <a:avLst/>
          </a:prstGeom>
          <a:noFill/>
          <a:ln>
            <a:noFill/>
          </a:ln>
        </p:spPr>
      </p:pic>
      <p:sp>
        <p:nvSpPr>
          <p:cNvPr id="206" name="Google Shape;206;p34"/>
          <p:cNvSpPr txBox="1"/>
          <p:nvPr/>
        </p:nvSpPr>
        <p:spPr>
          <a:xfrm>
            <a:off x="438125" y="4480125"/>
            <a:ext cx="29115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8"/>
              </a:rPr>
              <a:t>https://www.youtube.com/watch?v=PpdET6pYaAI&amp;app=desktop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idx="1" type="subTitle"/>
          </p:nvPr>
        </p:nvSpPr>
        <p:spPr>
          <a:xfrm>
            <a:off x="2488700" y="346725"/>
            <a:ext cx="4336800" cy="109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Monarch Book Reviews for teachers</a:t>
            </a:r>
            <a:endParaRPr/>
          </a:p>
        </p:txBody>
      </p:sp>
      <p:pic>
        <p:nvPicPr>
          <p:cNvPr descr="Katy Bauml of our Lakeview Branch walks through several of the Monarch award winners, many of which can be found on Peoria Public Library's digital ebook services.&#10;The complete list of the 2021 Monarch award can be found here: https://www.aisled.org/pdf/Monarch-2021-Master-List.pdf&#10;&#10;Thank You, Omu! is available on Axis 360 and Hoopla.&#10;&#10;Let the Children March is available on Axis 360 and Hoopla.&#10;&#10;What is Chasing Duck? is available on Hoopla." id="212" name="Google Shape;212;p35" title="Reviews of the 2021 Monarch Book Award books, part one">
            <a:hlinkClick r:id="rId3"/>
          </p:cNvPr>
          <p:cNvPicPr preferRelativeResize="0"/>
          <p:nvPr/>
        </p:nvPicPr>
        <p:blipFill>
          <a:blip r:embed="rId4">
            <a:alphaModFix/>
          </a:blip>
          <a:stretch>
            <a:fillRect/>
          </a:stretch>
        </p:blipFill>
        <p:spPr>
          <a:xfrm>
            <a:off x="152400" y="1441425"/>
            <a:ext cx="4002674" cy="3002000"/>
          </a:xfrm>
          <a:prstGeom prst="rect">
            <a:avLst/>
          </a:prstGeom>
          <a:noFill/>
          <a:ln>
            <a:noFill/>
          </a:ln>
        </p:spPr>
      </p:pic>
      <p:sp>
        <p:nvSpPr>
          <p:cNvPr id="213" name="Google Shape;213;p35"/>
          <p:cNvSpPr txBox="1"/>
          <p:nvPr/>
        </p:nvSpPr>
        <p:spPr>
          <a:xfrm>
            <a:off x="452250" y="4946525"/>
            <a:ext cx="4230000" cy="1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5"/>
          <p:cNvSpPr txBox="1"/>
          <p:nvPr/>
        </p:nvSpPr>
        <p:spPr>
          <a:xfrm>
            <a:off x="226125" y="4678000"/>
            <a:ext cx="3858300" cy="2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a:solidFill>
                  <a:schemeClr val="dk1"/>
                </a:solidFill>
                <a:highlight>
                  <a:srgbClr val="F9F9F9"/>
                </a:highlight>
                <a:latin typeface="Roboto"/>
                <a:ea typeface="Roboto"/>
                <a:cs typeface="Roboto"/>
                <a:sym typeface="Roboto"/>
              </a:rPr>
              <a:t>Reviews of the 2021 Monarch Book Award books, part one</a:t>
            </a:r>
            <a:endParaRPr b="1" sz="1100">
              <a:solidFill>
                <a:schemeClr val="dk1"/>
              </a:solidFill>
              <a:highlight>
                <a:srgbClr val="F9F9F9"/>
              </a:highlight>
              <a:latin typeface="Roboto"/>
              <a:ea typeface="Roboto"/>
              <a:cs typeface="Roboto"/>
              <a:sym typeface="Roboto"/>
            </a:endParaRPr>
          </a:p>
          <a:p>
            <a:pPr indent="0" lvl="0" marL="0" rtl="0" algn="l">
              <a:spcBef>
                <a:spcPts val="0"/>
              </a:spcBef>
              <a:spcAft>
                <a:spcPts val="0"/>
              </a:spcAft>
              <a:buNone/>
            </a:pPr>
            <a:r>
              <a:t/>
            </a:r>
            <a:endParaRPr/>
          </a:p>
        </p:txBody>
      </p:sp>
      <p:pic>
        <p:nvPicPr>
          <p:cNvPr descr="For the complete list of all 2021 Monarch books please click here: https://www.aisled.org/pdf/Monarch-2021-Master-List.pdf&#10;&#10;These titles are available on some of our databases:&#10;&#10;Kayla and King and the Case of the Missing Dog Treats: Overdrive e-book, Axis 360 e-book, Hoopla e-book&#10;&#10;Drawn Together: Not available on any of our databases&#10;&#10;My Papi Has a Motorcycle: Overdrive e-book, Hoopla movie, Hoopla movie with read along, Hoopla audiobook, Hoopla audiobook in Spanish&#10;&#10;The Undefeated: Ovedrive e-book, Axis 360 e-book" id="215" name="Google Shape;215;p35" title="Reviews of the 2021 Monarch Book Award books, part two">
            <a:hlinkClick r:id="rId5"/>
          </p:cNvPr>
          <p:cNvPicPr preferRelativeResize="0"/>
          <p:nvPr/>
        </p:nvPicPr>
        <p:blipFill>
          <a:blip r:embed="rId6">
            <a:alphaModFix/>
          </a:blip>
          <a:stretch>
            <a:fillRect/>
          </a:stretch>
        </p:blipFill>
        <p:spPr>
          <a:xfrm>
            <a:off x="4682250" y="1441425"/>
            <a:ext cx="3858300" cy="2893719"/>
          </a:xfrm>
          <a:prstGeom prst="rect">
            <a:avLst/>
          </a:prstGeom>
          <a:noFill/>
          <a:ln>
            <a:noFill/>
          </a:ln>
        </p:spPr>
      </p:pic>
      <p:sp>
        <p:nvSpPr>
          <p:cNvPr id="216" name="Google Shape;216;p35"/>
          <p:cNvSpPr txBox="1"/>
          <p:nvPr/>
        </p:nvSpPr>
        <p:spPr>
          <a:xfrm>
            <a:off x="4682250" y="4621450"/>
            <a:ext cx="4002600" cy="381600"/>
          </a:xfrm>
          <a:prstGeom prst="rect">
            <a:avLst/>
          </a:prstGeom>
          <a:noFill/>
          <a:ln>
            <a:noFill/>
          </a:ln>
        </p:spPr>
        <p:txBody>
          <a:bodyPr anchorCtr="0" anchor="t" bIns="91425" lIns="91425" spcFirstLastPara="1" rIns="91425" wrap="square" tIns="91425">
            <a:noAutofit/>
          </a:bodyPr>
          <a:lstStyle/>
          <a:p>
            <a:pPr indent="0" lvl="0" marL="0" rtl="0" algn="l">
              <a:lnSpc>
                <a:spcPct val="317647"/>
              </a:lnSpc>
              <a:spcBef>
                <a:spcPts val="0"/>
              </a:spcBef>
              <a:spcAft>
                <a:spcPts val="0"/>
              </a:spcAft>
              <a:buClr>
                <a:schemeClr val="dk1"/>
              </a:buClr>
              <a:buSzPts val="1100"/>
              <a:buFont typeface="Arial"/>
              <a:buNone/>
            </a:pPr>
            <a:r>
              <a:rPr b="1" lang="en" sz="1100">
                <a:solidFill>
                  <a:schemeClr val="dk1"/>
                </a:solidFill>
                <a:highlight>
                  <a:srgbClr val="F9F9F9"/>
                </a:highlight>
                <a:latin typeface="Roboto"/>
                <a:ea typeface="Roboto"/>
                <a:cs typeface="Roboto"/>
                <a:sym typeface="Roboto"/>
              </a:rPr>
              <a:t>Reviews of the 2021 MonarchBook Award books, part two</a:t>
            </a:r>
            <a:endParaRPr b="1" sz="1100">
              <a:solidFill>
                <a:schemeClr val="dk1"/>
              </a:solidFill>
              <a:highlight>
                <a:srgbClr val="F9F9F9"/>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1" type="subTitle"/>
          </p:nvPr>
        </p:nvSpPr>
        <p:spPr>
          <a:xfrm>
            <a:off x="4013750" y="692525"/>
            <a:ext cx="4747800" cy="2331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highlight>
                  <a:srgbClr val="FFFFFF"/>
                </a:highlight>
              </a:rPr>
              <a:t>Be Kind</a:t>
            </a:r>
            <a:endParaRPr b="1" sz="1200">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b="1" lang="en" sz="1200">
                <a:highlight>
                  <a:srgbClr val="FFFFFF"/>
                </a:highlight>
              </a:rPr>
              <a:t>by Pat Zietlow Miller</a:t>
            </a:r>
            <a:r>
              <a:rPr b="1" lang="en" sz="1200">
                <a:solidFill>
                  <a:srgbClr val="0066C0"/>
                </a:solidFill>
                <a:highlight>
                  <a:srgbClr val="FFFFFF"/>
                </a:highlight>
                <a:uFill>
                  <a:noFill/>
                </a:uFill>
                <a:hlinkClick r:id="rId3"/>
              </a:rPr>
              <a:t> </a:t>
            </a:r>
            <a:r>
              <a:rPr b="1" lang="en" sz="1200">
                <a:solidFill>
                  <a:schemeClr val="dk1"/>
                </a:solidFill>
                <a:highlight>
                  <a:srgbClr val="FFFFFF"/>
                </a:highlight>
              </a:rPr>
              <a:t>and </a:t>
            </a:r>
            <a:r>
              <a:rPr b="1" lang="en" sz="1200">
                <a:solidFill>
                  <a:srgbClr val="0066C0"/>
                </a:solidFill>
                <a:highlight>
                  <a:srgbClr val="FFFFFF"/>
                </a:highlight>
                <a:uFill>
                  <a:noFill/>
                </a:uFill>
                <a:hlinkClick r:id="rId4"/>
              </a:rPr>
              <a:t>Jen Hill </a:t>
            </a:r>
            <a:endParaRPr b="1"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When Tanisha spills grape juice all over her new dress, her classmate contemplates how to make her feel better and what it means to be kind. From asking the new girl to play to standing up for someone being bullied, this moving and thoughtful story explores what a child can do to be kind, and how each act, big or small, can make a difference or at least help a friend.        </a:t>
            </a:r>
            <a:endParaRPr sz="1200"/>
          </a:p>
        </p:txBody>
      </p:sp>
      <p:pic>
        <p:nvPicPr>
          <p:cNvPr descr="Be Kind" id="67" name="Google Shape;67;p15"/>
          <p:cNvPicPr preferRelativeResize="0"/>
          <p:nvPr/>
        </p:nvPicPr>
        <p:blipFill>
          <a:blip r:embed="rId5">
            <a:alphaModFix/>
          </a:blip>
          <a:stretch>
            <a:fillRect/>
          </a:stretch>
        </p:blipFill>
        <p:spPr>
          <a:xfrm>
            <a:off x="283177" y="246075"/>
            <a:ext cx="2218350" cy="2442450"/>
          </a:xfrm>
          <a:prstGeom prst="rect">
            <a:avLst/>
          </a:prstGeom>
          <a:noFill/>
          <a:ln>
            <a:noFill/>
          </a:ln>
        </p:spPr>
      </p:pic>
      <p:pic>
        <p:nvPicPr>
          <p:cNvPr descr="Do you want to be kind, but don’t always know what to do? This book is for you. Come and listen to this story which explains what it means to be kind.&#10;&#10;If you want read more stories by Pat Zietlow Miller, click on the link below to visit her website&#10;https://www.patzietlowmiller.com &#10;&#10;And for books illustrated by Jen Hill:&#10;http://jenhillstudio.com/portfolio&#10;&#10;Be Kind by Pat Zietolow Miller, Illustrated by Jen Hill&#10;32 pages, Macmillan Children’s Books&#10;ISBN-10: 1529041902ISBN-13: 978-1529041903" id="68" name="Google Shape;68;p15" title="Be Kind by Pat Zietlow Miller">
            <a:hlinkClick r:id="rId6"/>
          </p:cNvPr>
          <p:cNvPicPr preferRelativeResize="0"/>
          <p:nvPr/>
        </p:nvPicPr>
        <p:blipFill>
          <a:blip r:embed="rId7">
            <a:alphaModFix/>
          </a:blip>
          <a:stretch>
            <a:fillRect/>
          </a:stretch>
        </p:blipFill>
        <p:spPr>
          <a:xfrm>
            <a:off x="152400" y="2840925"/>
            <a:ext cx="2866900" cy="215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subTitle"/>
          </p:nvPr>
        </p:nvSpPr>
        <p:spPr>
          <a:xfrm>
            <a:off x="4741525" y="219525"/>
            <a:ext cx="4147200" cy="4585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700">
                <a:solidFill>
                  <a:srgbClr val="0066C0"/>
                </a:solidFill>
                <a:highlight>
                  <a:srgbClr val="FFFFFF"/>
                </a:highlight>
                <a:uFill>
                  <a:noFill/>
                </a:uFill>
                <a:hlinkClick r:id="rId3"/>
              </a:rPr>
              <a:t>How to Give Your Cat a Bath: in Five Easy Steps</a:t>
            </a:r>
            <a:endParaRPr b="1" sz="17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050">
                <a:solidFill>
                  <a:schemeClr val="dk1"/>
                </a:solidFill>
                <a:highlight>
                  <a:srgbClr val="FFFFFF"/>
                </a:highlight>
              </a:rPr>
              <a:t>by Nicola Winstanley and John Martz</a:t>
            </a:r>
            <a:endParaRPr sz="1050">
              <a:solidFill>
                <a:schemeClr val="dk1"/>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"Step one: fill the bath Step two: put the cat in the bath Step three: put shampoo on the cat Step four: rinse the cat Step five: dry the cat Seems simple, right? One problem: the cat has no intention of doing ANY of these things! Watch as the steps keep changing, the cat keeps escaping, the girl keeps eating cookies and the mess keeps escalating. Soon it's not just the cat who needs a bath--it's the whole house! This spoof on an instruction manual features an increasingly bewildered human, a nonchalant cat and a know-it-all narrator . . . who really doesn't know it all. How DO you give a cat a bath? Read on to find out!"</a:t>
            </a:r>
            <a:endParaRPr sz="1200"/>
          </a:p>
          <a:p>
            <a:pPr indent="0" lvl="0" marL="0" rtl="0" algn="ctr">
              <a:spcBef>
                <a:spcPts val="0"/>
              </a:spcBef>
              <a:spcAft>
                <a:spcPts val="0"/>
              </a:spcAft>
              <a:buNone/>
            </a:pPr>
            <a:r>
              <a:t/>
            </a:r>
            <a:endParaRPr sz="1200"/>
          </a:p>
        </p:txBody>
      </p:sp>
      <p:pic>
        <p:nvPicPr>
          <p:cNvPr descr="How to Give Your Cat a Bath: in Five Easy Steps" id="74" name="Google Shape;74;p16"/>
          <p:cNvPicPr preferRelativeResize="0"/>
          <p:nvPr/>
        </p:nvPicPr>
        <p:blipFill>
          <a:blip r:embed="rId4">
            <a:alphaModFix/>
          </a:blip>
          <a:stretch>
            <a:fillRect/>
          </a:stretch>
        </p:blipFill>
        <p:spPr>
          <a:xfrm>
            <a:off x="430700" y="219525"/>
            <a:ext cx="2409825" cy="2076450"/>
          </a:xfrm>
          <a:prstGeom prst="rect">
            <a:avLst/>
          </a:prstGeom>
          <a:noFill/>
          <a:ln>
            <a:noFill/>
          </a:ln>
        </p:spPr>
      </p:pic>
      <p:pic>
        <p:nvPicPr>
          <p:cNvPr descr="Dorchester County Library presents Online Stories, read by youth services librarian, Jennifer Smith." id="75" name="Google Shape;75;p16" title="How to Give Your Cat a Bath by Nicola Winstanley">
            <a:hlinkClick r:id="rId5"/>
          </p:cNvPr>
          <p:cNvPicPr preferRelativeResize="0"/>
          <p:nvPr/>
        </p:nvPicPr>
        <p:blipFill>
          <a:blip r:embed="rId6">
            <a:alphaModFix/>
          </a:blip>
          <a:stretch>
            <a:fillRect/>
          </a:stretch>
        </p:blipFill>
        <p:spPr>
          <a:xfrm>
            <a:off x="152400" y="2448375"/>
            <a:ext cx="3390300" cy="254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1" type="subTitle"/>
          </p:nvPr>
        </p:nvSpPr>
        <p:spPr>
          <a:xfrm>
            <a:off x="4161575" y="360850"/>
            <a:ext cx="4585800" cy="246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700">
                <a:solidFill>
                  <a:srgbClr val="0066C0"/>
                </a:solidFill>
                <a:highlight>
                  <a:srgbClr val="FFFFFF"/>
                </a:highlight>
                <a:uFill>
                  <a:noFill/>
                </a:uFill>
                <a:hlinkClick r:id="rId3"/>
              </a:rPr>
              <a:t>A Normal Pig</a:t>
            </a:r>
            <a:endParaRPr b="1" sz="17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050">
                <a:solidFill>
                  <a:schemeClr val="dk1"/>
                </a:solidFill>
                <a:highlight>
                  <a:srgbClr val="FFFFFF"/>
                </a:highlight>
              </a:rPr>
              <a:t>by </a:t>
            </a:r>
            <a:r>
              <a:rPr lang="en" sz="1050">
                <a:solidFill>
                  <a:srgbClr val="0066C0"/>
                </a:solidFill>
                <a:highlight>
                  <a:srgbClr val="FFFFFF"/>
                </a:highlight>
                <a:uFill>
                  <a:noFill/>
                </a:uFill>
                <a:hlinkClick r:id="rId4"/>
              </a:rPr>
              <a:t>K-Fai Steele </a:t>
            </a:r>
            <a:endParaRPr sz="1050">
              <a:solidFill>
                <a:srgbClr val="0066C0"/>
              </a:solidFill>
              <a:highlight>
                <a:srgbClr val="FFFFFF"/>
              </a:highlight>
            </a:endParaRPr>
          </a:p>
          <a:p>
            <a:pPr indent="0" lvl="0" marL="0" rtl="0" algn="ctr">
              <a:spcBef>
                <a:spcPts val="0"/>
              </a:spcBef>
              <a:spcAft>
                <a:spcPts val="0"/>
              </a:spcAft>
              <a:buNone/>
            </a:pPr>
            <a:r>
              <a:t/>
            </a:r>
            <a:endParaRPr b="1"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"Pip is a normal pig who does normal stuff: cooking, painting, and dreaming of what she'll be when she grows up. But one day a new pig comes to school and starts pointing out all the ways in which Pip is different. Suddenly she doesn't like any of the same things she used to--the things that made her Pip"</a:t>
            </a:r>
            <a:endParaRPr sz="1200"/>
          </a:p>
        </p:txBody>
      </p:sp>
      <p:pic>
        <p:nvPicPr>
          <p:cNvPr descr="A Normal Pig" id="81" name="Google Shape;81;p17"/>
          <p:cNvPicPr preferRelativeResize="0"/>
          <p:nvPr/>
        </p:nvPicPr>
        <p:blipFill>
          <a:blip r:embed="rId5">
            <a:alphaModFix/>
          </a:blip>
          <a:stretch>
            <a:fillRect/>
          </a:stretch>
        </p:blipFill>
        <p:spPr>
          <a:xfrm>
            <a:off x="625250" y="197775"/>
            <a:ext cx="1851265" cy="2373975"/>
          </a:xfrm>
          <a:prstGeom prst="rect">
            <a:avLst/>
          </a:prstGeom>
          <a:noFill/>
          <a:ln>
            <a:noFill/>
          </a:ln>
        </p:spPr>
      </p:pic>
      <p:pic>
        <p:nvPicPr>
          <p:cNvPr descr="A Normal Pig&#10;by K-Fai Steele&#10;illustrated by K-Fai Steele&#10;http://www.k-faisteele.com/anormalpig&#10;This charming picture book celebrates all our differences while questioning the idea that there is only one way to be “normal.”&#10;&#10;Pip is a normal pig who does normal stuff: cooking, painting, and dreaming of what she’ll be when she grows up.&#10;&#10;But one day a new pig comes to school and starts pointing out all the ways in which Pip is different. Suddenly she doesn’t like any of the same things she used to...the things that made her Pip.&#10;&#10;A wonderful springboard for conversations with children, at home and in the classroom, about diversity and difference.&#10;&#10;&#10;&#10;#homeschoolers&#10;#homeschooling&#10;#urbanfarmers&#10;#unschoolers&#10;#SAHM&#10;#momlife&#10;#nosmallcreator&#10;&#10;∙∙·▫▫ᵒᴼᵒ▫ₒₒ▫ᵒᴼᵒ▫ₒₒ▫ᵒᴼᵒ Links ᵒᴼᵒ▫ₒₒ▫ᵒᴼᵒ▫ₒₒ▫ᵒᴼᵒ▫▫·∙∙&#10;Subscribe on YouTube: https://www.youtube.com/c/lorraineader&#10;Patreon: http://www.patreon.com/aderfamilyhome...&#10;Blog: https://maaaami.blogspot.com/&#10;Pinterest: http://www.pinterest.com/raineader&#10;Facebook: https://www.facebook.com/Hamilton.hom...&#10;Twitter: https://twitter.com/Maaaami&#10;https://soundcloud.com/maaaami&#10;https://www.goodreads.com/user/show/5...&#10;https://www.instagram.com/maaaamiraine&#10;Ibotta Code- https://ibotta.com/r/cjfmiwt&#10;http://www.socialbluebook.com/c/homes...&#10;&#10;&#10;BUSINESS INQUIRES lorraine.pinkard@gmail.com&#10;&#10;─────▄▄────▄▀▀█▀▀▀▀▄&#10;──▄▀▀──▀▀▄▄█▄▄█────█&#10;▄▀─────────█──█────█&#10;────────────▀▀▀▀▀▀▀&#10;&#10;☪ฺ*:.｡. .｡.:*･☪ฺ*:.｡. .｡.:*･☪ฺฺ*:.｡. .｡.:*･☪ฺ*:.｡. .｡.:*☪ฺ Affiliate Links&#10;&#10;Join me on my affiliates and you can become an affiliate too!!&#10;&#10;Want to be a YouTuber? Sign up with Tube Buddy - Here's our affiliate link ----  ↘ https://www.tubebuddy.com/homeschool↙&#10;&#10;http://www.socialbluebook.com/c/homeschool&#10;&#10;🤑🤑🤑&#10;With Ibotta, you can earn extra cash when your friends sign up with your referral code. They'll also get up to a $20 welcome bonus.&#10;My Referral Code&#10;cjfmiwt  &#10;My Referral Link&#10;https://ibotta.com/r/cjfmiwt&#10;💰💰💰&#10;&#10;https://www.zazzle.com/maaaami&#10;&#10;Add the Honey extension to Chrome, you'll save $$$&#10;http://www.joinhoney.com/ref/cpvlfo&#10;&#10;&#10;&#10;&#10;&#10;&#10;&#10;&#10;&#10;&#10;&#10;                                                                                                 ٩(͡๏̯͡๏" id="82" name="Google Shape;82;p17" title="A Normal Pig by K-Fai Steele 📚 Kids Book Read Aloud 📚">
            <a:hlinkClick r:id="rId6"/>
          </p:cNvPr>
          <p:cNvPicPr preferRelativeResize="0"/>
          <p:nvPr/>
        </p:nvPicPr>
        <p:blipFill>
          <a:blip r:embed="rId7">
            <a:alphaModFix/>
          </a:blip>
          <a:stretch>
            <a:fillRect/>
          </a:stretch>
        </p:blipFill>
        <p:spPr>
          <a:xfrm>
            <a:off x="152400" y="2724150"/>
            <a:ext cx="3022601" cy="2266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subTitle"/>
          </p:nvPr>
        </p:nvSpPr>
        <p:spPr>
          <a:xfrm>
            <a:off x="3878325" y="346725"/>
            <a:ext cx="4854900" cy="2564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700">
                <a:solidFill>
                  <a:srgbClr val="0066C0"/>
                </a:solidFill>
                <a:highlight>
                  <a:srgbClr val="FFFFFF"/>
                </a:highlight>
                <a:uFill>
                  <a:noFill/>
                </a:uFill>
                <a:hlinkClick r:id="rId3"/>
              </a:rPr>
              <a:t>My Papi Has a Motorcycle</a:t>
            </a:r>
            <a:endParaRPr b="1" sz="17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050">
                <a:solidFill>
                  <a:schemeClr val="dk1"/>
                </a:solidFill>
                <a:highlight>
                  <a:srgbClr val="FFFFFF"/>
                </a:highlight>
              </a:rPr>
              <a:t>by Isabel Quintero and Zeke Peña</a:t>
            </a:r>
            <a:endParaRPr sz="1050">
              <a:solidFill>
                <a:schemeClr val="dk1"/>
              </a:solidFill>
              <a:highlight>
                <a:srgbClr val="FFFFFF"/>
              </a:highlight>
            </a:endParaRPr>
          </a:p>
          <a:p>
            <a:pPr indent="0" lvl="0" marL="0" rtl="0" algn="ctr">
              <a:spcBef>
                <a:spcPts val="0"/>
              </a:spcBef>
              <a:spcAft>
                <a:spcPts val="0"/>
              </a:spcAft>
              <a:buNone/>
            </a:pPr>
            <a:r>
              <a:t/>
            </a:r>
            <a:endParaRPr b="1"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"When Daisy Ramona zooms around her neighborhood with her papi on his motorcycle, she sees the people and places she's always known. She also sees a community that is rapidly changing around her. But as the sun sets purple-blue-gold behind Daisy Ramona and her papi, she knows that the love she feels will always be there. With vivid illustrations and text bursting with heart, My Papi Has a Motorcycle is a young girl's love letter to her hardworking dad and to memories of home that we hold close in the midst of change."</a:t>
            </a:r>
            <a:endParaRPr sz="1200"/>
          </a:p>
        </p:txBody>
      </p:sp>
      <p:pic>
        <p:nvPicPr>
          <p:cNvPr descr="My Papi Has a Motorcycle" id="88" name="Google Shape;88;p18"/>
          <p:cNvPicPr preferRelativeResize="0"/>
          <p:nvPr/>
        </p:nvPicPr>
        <p:blipFill>
          <a:blip r:embed="rId4">
            <a:alphaModFix/>
          </a:blip>
          <a:stretch>
            <a:fillRect/>
          </a:stretch>
        </p:blipFill>
        <p:spPr>
          <a:xfrm>
            <a:off x="460225" y="346725"/>
            <a:ext cx="2524125" cy="2076450"/>
          </a:xfrm>
          <a:prstGeom prst="rect">
            <a:avLst/>
          </a:prstGeom>
          <a:noFill/>
          <a:ln>
            <a:noFill/>
          </a:ln>
        </p:spPr>
      </p:pic>
      <p:pic>
        <p:nvPicPr>
          <p:cNvPr id="89" name="Google Shape;89;p18" title="My Papi has a Motorcycle Read Aloud">
            <a:hlinkClick r:id="rId5"/>
          </p:cNvPr>
          <p:cNvPicPr preferRelativeResize="0"/>
          <p:nvPr/>
        </p:nvPicPr>
        <p:blipFill>
          <a:blip r:embed="rId6">
            <a:alphaModFix/>
          </a:blip>
          <a:stretch>
            <a:fillRect/>
          </a:stretch>
        </p:blipFill>
        <p:spPr>
          <a:xfrm>
            <a:off x="152400" y="2575575"/>
            <a:ext cx="3220700" cy="2415525"/>
          </a:xfrm>
          <a:prstGeom prst="rect">
            <a:avLst/>
          </a:prstGeom>
          <a:noFill/>
          <a:ln>
            <a:noFill/>
          </a:ln>
        </p:spPr>
      </p:pic>
      <p:pic>
        <p:nvPicPr>
          <p:cNvPr descr="A celebration of the love between a father and daughter, and of a vibrant immigrant neighborhood, by an award-winning author and illustrator duo. When Daisy Ramona zooms around her neighborhood with her papi on his motorcycle, she sees the people and places she's always known&#10;&#10;#spanishbook #kidsbook #lectura" id="90" name="Google Shape;90;p18" title="🏍 [SPANISH] Libro: MI PAPI TIENE UNA MOTO escrito por Isabel Quintero">
            <a:hlinkClick r:id="rId7"/>
          </p:cNvPr>
          <p:cNvPicPr preferRelativeResize="0"/>
          <p:nvPr/>
        </p:nvPicPr>
        <p:blipFill>
          <a:blip r:embed="rId8">
            <a:alphaModFix/>
          </a:blip>
          <a:stretch>
            <a:fillRect/>
          </a:stretch>
        </p:blipFill>
        <p:spPr>
          <a:xfrm>
            <a:off x="4642000" y="3063825"/>
            <a:ext cx="2569700" cy="1927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idx="1" type="subTitle"/>
          </p:nvPr>
        </p:nvSpPr>
        <p:spPr>
          <a:xfrm>
            <a:off x="3934075" y="389150"/>
            <a:ext cx="4954800" cy="2409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Thank You, Omu!</a:t>
            </a:r>
            <a:endParaRPr b="1" sz="12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Oge Mora </a:t>
            </a:r>
            <a:endParaRPr sz="1200">
              <a:solidFill>
                <a:srgbClr val="0066C0"/>
              </a:solidFill>
              <a:highlight>
                <a:srgbClr val="FFFFFF"/>
              </a:highlight>
            </a:endParaRPr>
          </a:p>
          <a:p>
            <a:pPr indent="0" lvl="0" marL="0" rtl="0" algn="ctr">
              <a:spcBef>
                <a:spcPts val="0"/>
              </a:spcBef>
              <a:spcAft>
                <a:spcPts val="0"/>
              </a:spcAft>
              <a:buNone/>
            </a:pPr>
            <a:r>
              <a:t/>
            </a:r>
            <a:endParaRPr b="1"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solidFill>
                  <a:srgbClr val="333333"/>
                </a:solidFill>
                <a:highlight>
                  <a:srgbClr val="FFFFFF"/>
                </a:highlight>
              </a:rPr>
              <a:t>Everyone in the neighborhood dreams of a taste of Omu's delicious stew! One by one, they follow their noses toward the scrumptious scent. And one by one, Omu offers a portion of her meal. Soon the pot is empty. Has she been so generous that she has nothing left for herself?</a:t>
            </a:r>
            <a:endParaRPr sz="1200"/>
          </a:p>
        </p:txBody>
      </p:sp>
      <p:pic>
        <p:nvPicPr>
          <p:cNvPr descr="Thank You, Omu!" id="96" name="Google Shape;96;p19"/>
          <p:cNvPicPr preferRelativeResize="0"/>
          <p:nvPr/>
        </p:nvPicPr>
        <p:blipFill>
          <a:blip r:embed="rId5">
            <a:alphaModFix/>
          </a:blip>
          <a:stretch>
            <a:fillRect/>
          </a:stretch>
        </p:blipFill>
        <p:spPr>
          <a:xfrm>
            <a:off x="531925" y="389150"/>
            <a:ext cx="1695450" cy="2076450"/>
          </a:xfrm>
          <a:prstGeom prst="rect">
            <a:avLst/>
          </a:prstGeom>
          <a:noFill/>
          <a:ln>
            <a:noFill/>
          </a:ln>
        </p:spPr>
      </p:pic>
      <p:pic>
        <p:nvPicPr>
          <p:cNvPr descr="I do not own the rights to this story. Please support the official book or even a better audio recording here:&#10;https://www.amazon.com/Thank-You-Omu-Oge-Mora-ebook/dp/B079L62GNZ&#10;&#10;Fair Use Act - 17 U.S.C. § 107,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10;&#10;*Copyright information*&#10;All material is owned by the creators (authors, illustrators, publishers) displayed or mentioned in this video. Reading this storybook was done under the Fair Use of a copyrighted work for entertainment.&#10;&#10;Everyone in the neighborhood dreams of a taste of Omu's delicious stew! One by one, they follow their noses toward the scrumptious scent. And one by one, Omu offers a portion of her meal. Soon the pot is empty. Has she been so generous that she has nothing left for herself?" id="97" name="Google Shape;97;p19" title="Thank You Omu!">
            <a:hlinkClick r:id="rId6"/>
          </p:cNvPr>
          <p:cNvPicPr preferRelativeResize="0"/>
          <p:nvPr/>
        </p:nvPicPr>
        <p:blipFill>
          <a:blip r:embed="rId7">
            <a:alphaModFix/>
          </a:blip>
          <a:stretch>
            <a:fillRect/>
          </a:stretch>
        </p:blipFill>
        <p:spPr>
          <a:xfrm>
            <a:off x="152400" y="2618000"/>
            <a:ext cx="3164134" cy="237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idx="1" type="subTitle"/>
          </p:nvPr>
        </p:nvSpPr>
        <p:spPr>
          <a:xfrm>
            <a:off x="141325" y="2326000"/>
            <a:ext cx="4924800" cy="3172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700">
                <a:solidFill>
                  <a:srgbClr val="0066C0"/>
                </a:solidFill>
                <a:highlight>
                  <a:srgbClr val="FFFFFF"/>
                </a:highlight>
                <a:uFill>
                  <a:noFill/>
                </a:uFill>
                <a:hlinkClick r:id="rId3"/>
              </a:rPr>
              <a:t>Dreamers</a:t>
            </a:r>
            <a:endParaRPr b="1" sz="17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050">
                <a:solidFill>
                  <a:schemeClr val="dk1"/>
                </a:solidFill>
                <a:highlight>
                  <a:srgbClr val="FFFFFF"/>
                </a:highlight>
              </a:rPr>
              <a:t>by </a:t>
            </a:r>
            <a:r>
              <a:rPr lang="en" sz="1050">
                <a:solidFill>
                  <a:srgbClr val="0066C0"/>
                </a:solidFill>
                <a:highlight>
                  <a:srgbClr val="FFFFFF"/>
                </a:highlight>
                <a:uFill>
                  <a:noFill/>
                </a:uFill>
                <a:hlinkClick r:id="rId4"/>
              </a:rPr>
              <a:t>Yuyi Morales </a:t>
            </a:r>
            <a:endParaRPr sz="1050">
              <a:solidFill>
                <a:srgbClr val="0066C0"/>
              </a:solidFill>
              <a:highlight>
                <a:srgbClr val="FFFFFF"/>
              </a:highlight>
            </a:endParaRPr>
          </a:p>
          <a:p>
            <a:pPr indent="0" lvl="0" marL="0" rtl="0" algn="ctr">
              <a:spcBef>
                <a:spcPts val="0"/>
              </a:spcBef>
              <a:spcAft>
                <a:spcPts val="0"/>
              </a:spcAft>
              <a:buNone/>
            </a:pPr>
            <a:r>
              <a:t/>
            </a:r>
            <a:endParaRPr b="1" sz="1700"/>
          </a:p>
          <a:p>
            <a:pPr indent="0" lvl="0" marL="0" rtl="0" algn="ctr">
              <a:spcBef>
                <a:spcPts val="0"/>
              </a:spcBef>
              <a:spcAft>
                <a:spcPts val="0"/>
              </a:spcAft>
              <a:buClr>
                <a:schemeClr val="dk1"/>
              </a:buClr>
              <a:buSzPts val="1100"/>
              <a:buFont typeface="Arial"/>
              <a:buNone/>
            </a:pPr>
            <a:r>
              <a:rPr b="1" lang="en" sz="1050">
                <a:solidFill>
                  <a:srgbClr val="333333"/>
                </a:solidFill>
                <a:highlight>
                  <a:srgbClr val="FFFFFF"/>
                </a:highlight>
              </a:rPr>
              <a:t>We are resilience. We are hope. We are dreamers.</a:t>
            </a:r>
            <a:endParaRPr b="1" sz="1050">
              <a:solidFill>
                <a:srgbClr val="333333"/>
              </a:solidFill>
              <a:highlight>
                <a:srgbClr val="FFFFFF"/>
              </a:highlight>
            </a:endParaRPr>
          </a:p>
          <a:p>
            <a:pPr indent="0" lvl="0" marL="0" rtl="0" algn="ctr">
              <a:spcBef>
                <a:spcPts val="0"/>
              </a:spcBef>
              <a:spcAft>
                <a:spcPts val="0"/>
              </a:spcAft>
              <a:buClr>
                <a:schemeClr val="dk1"/>
              </a:buClr>
              <a:buSzPts val="1100"/>
              <a:buFont typeface="Arial"/>
              <a:buNone/>
            </a:pPr>
            <a:r>
              <a:rPr b="1" lang="en" sz="1050">
                <a:solidFill>
                  <a:srgbClr val="333333"/>
                </a:solidFill>
                <a:highlight>
                  <a:srgbClr val="FFFFFF"/>
                </a:highlight>
              </a:rPr>
              <a:t> </a:t>
            </a:r>
            <a:endParaRPr b="1" sz="1050">
              <a:solidFill>
                <a:srgbClr val="333333"/>
              </a:solidFill>
              <a:highlight>
                <a:srgbClr val="FFFFFF"/>
              </a:highlight>
            </a:endParaRPr>
          </a:p>
          <a:p>
            <a:pPr indent="0" lvl="0" marL="0" rtl="0" algn="ctr">
              <a:spcBef>
                <a:spcPts val="0"/>
              </a:spcBef>
              <a:spcAft>
                <a:spcPts val="0"/>
              </a:spcAft>
              <a:buNone/>
            </a:pPr>
            <a:r>
              <a:rPr b="1" lang="en" sz="1050">
                <a:solidFill>
                  <a:srgbClr val="333333"/>
                </a:solidFill>
                <a:highlight>
                  <a:srgbClr val="FFFFFF"/>
                </a:highlight>
              </a:rPr>
              <a:t>Yuyi Morales brought her hopes, her passion, her strength, and her stories with her, when she came to the United States in 1994 with her infant son. She left behind nearly everything she owned, but she didn't come empty-handed.</a:t>
            </a:r>
            <a:endParaRPr b="1" sz="1050">
              <a:solidFill>
                <a:srgbClr val="333333"/>
              </a:solidFill>
              <a:highlight>
                <a:srgbClr val="FFFFFF"/>
              </a:highlight>
            </a:endParaRPr>
          </a:p>
          <a:p>
            <a:pPr indent="0" lvl="0" marL="0" rtl="0" algn="ctr">
              <a:spcBef>
                <a:spcPts val="0"/>
              </a:spcBef>
              <a:spcAft>
                <a:spcPts val="0"/>
              </a:spcAft>
              <a:buNone/>
            </a:pPr>
            <a:r>
              <a:t/>
            </a:r>
            <a:endParaRPr b="1" sz="1050">
              <a:solidFill>
                <a:srgbClr val="333333"/>
              </a:solidFill>
              <a:highlight>
                <a:srgbClr val="FFFFFF"/>
              </a:highlight>
            </a:endParaRPr>
          </a:p>
          <a:p>
            <a:pPr indent="0" lvl="0" marL="0" rtl="0" algn="ctr">
              <a:spcBef>
                <a:spcPts val="0"/>
              </a:spcBef>
              <a:spcAft>
                <a:spcPts val="0"/>
              </a:spcAft>
              <a:buNone/>
            </a:pPr>
            <a:r>
              <a:rPr lang="en" sz="1050">
                <a:solidFill>
                  <a:srgbClr val="333333"/>
                </a:solidFill>
                <a:highlight>
                  <a:srgbClr val="FFFFFF"/>
                </a:highlight>
              </a:rPr>
              <a:t>This lovingly-illustrated picture book memoir looks at the myriad gifts migrantes bring with them when they leave their homes. It's a story about family. And it's a story to remind us that we are all dreamers, bringing our own strengths wherever we roam. Beautiful and powerful at any time but given particular urgency as the status of our own Dreamers becomes uncertain, this is a story that is both topical and timeless.</a:t>
            </a:r>
            <a:endParaRPr b="1" sz="1050">
              <a:solidFill>
                <a:srgbClr val="333333"/>
              </a:solidFill>
              <a:highlight>
                <a:srgbClr val="FFFFFF"/>
              </a:highligh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descr="Dreamers" id="103" name="Google Shape;103;p20"/>
          <p:cNvPicPr preferRelativeResize="0"/>
          <p:nvPr/>
        </p:nvPicPr>
        <p:blipFill>
          <a:blip r:embed="rId5">
            <a:alphaModFix/>
          </a:blip>
          <a:stretch>
            <a:fillRect/>
          </a:stretch>
        </p:blipFill>
        <p:spPr>
          <a:xfrm>
            <a:off x="466575" y="249550"/>
            <a:ext cx="1724025" cy="2076450"/>
          </a:xfrm>
          <a:prstGeom prst="rect">
            <a:avLst/>
          </a:prstGeom>
          <a:noFill/>
          <a:ln>
            <a:noFill/>
          </a:ln>
        </p:spPr>
      </p:pic>
      <p:pic>
        <p:nvPicPr>
          <p:cNvPr id="104" name="Google Shape;104;p20" title="Dreamers by Yuyi Morales">
            <a:hlinkClick r:id="rId6"/>
          </p:cNvPr>
          <p:cNvPicPr preferRelativeResize="0"/>
          <p:nvPr/>
        </p:nvPicPr>
        <p:blipFill>
          <a:blip r:embed="rId7">
            <a:alphaModFix/>
          </a:blip>
          <a:stretch>
            <a:fillRect/>
          </a:stretch>
        </p:blipFill>
        <p:spPr>
          <a:xfrm>
            <a:off x="5494650" y="169750"/>
            <a:ext cx="3013375" cy="2260025"/>
          </a:xfrm>
          <a:prstGeom prst="rect">
            <a:avLst/>
          </a:prstGeom>
          <a:noFill/>
          <a:ln>
            <a:noFill/>
          </a:ln>
        </p:spPr>
      </p:pic>
      <p:sp>
        <p:nvSpPr>
          <p:cNvPr id="105" name="Google Shape;105;p20"/>
          <p:cNvSpPr txBox="1"/>
          <p:nvPr/>
        </p:nvSpPr>
        <p:spPr>
          <a:xfrm>
            <a:off x="2190600" y="403275"/>
            <a:ext cx="2798400" cy="5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8"/>
              </a:rPr>
              <a:t>Presentation by Yuyi Morales</a:t>
            </a:r>
            <a:endParaRPr b="1"/>
          </a:p>
        </p:txBody>
      </p:sp>
      <p:pic>
        <p:nvPicPr>
          <p:cNvPr descr="Enjoy this reading of Dreamers (Soñadores) in Spanish." id="106" name="Google Shape;106;p20" title="Dreamers (Soñadores) by Yuyi Morales. (A Read Aloud in Spanish)">
            <a:hlinkClick r:id="rId9"/>
          </p:cNvPr>
          <p:cNvPicPr preferRelativeResize="0"/>
          <p:nvPr/>
        </p:nvPicPr>
        <p:blipFill>
          <a:blip r:embed="rId10">
            <a:alphaModFix/>
          </a:blip>
          <a:stretch>
            <a:fillRect/>
          </a:stretch>
        </p:blipFill>
        <p:spPr>
          <a:xfrm>
            <a:off x="5560625" y="2782238"/>
            <a:ext cx="3013375" cy="22600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idx="1" type="subTitle"/>
          </p:nvPr>
        </p:nvSpPr>
        <p:spPr>
          <a:xfrm>
            <a:off x="4132575" y="375000"/>
            <a:ext cx="4685700" cy="2819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rgbClr val="0066C0"/>
                </a:solidFill>
                <a:highlight>
                  <a:srgbClr val="FFFFFF"/>
                </a:highlight>
                <a:uFill>
                  <a:noFill/>
                </a:uFill>
                <a:hlinkClick r:id="rId3"/>
              </a:rPr>
              <a:t>Under My Hijab</a:t>
            </a:r>
            <a:endParaRPr b="1" sz="1200">
              <a:solidFill>
                <a:srgbClr val="0066C0"/>
              </a:solidFill>
              <a:highlight>
                <a:srgbClr val="FFFFFF"/>
              </a:highlight>
            </a:endParaRPr>
          </a:p>
          <a:p>
            <a:pPr indent="0" lvl="0" marL="0" rtl="0" algn="ctr">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Hena Khan </a:t>
            </a:r>
            <a:r>
              <a:rPr lang="en" sz="1200">
                <a:solidFill>
                  <a:schemeClr val="dk1"/>
                </a:solidFill>
                <a:highlight>
                  <a:srgbClr val="FFFFFF"/>
                </a:highlight>
              </a:rPr>
              <a:t>and </a:t>
            </a:r>
            <a:r>
              <a:rPr lang="en" sz="1200">
                <a:solidFill>
                  <a:srgbClr val="0066C0"/>
                </a:solidFill>
                <a:highlight>
                  <a:srgbClr val="FFFFFF"/>
                </a:highlight>
                <a:uFill>
                  <a:noFill/>
                </a:uFill>
                <a:hlinkClick r:id="rId5"/>
              </a:rPr>
              <a:t>Aaliya Jaleel </a:t>
            </a:r>
            <a:endParaRPr sz="1200">
              <a:solidFill>
                <a:srgbClr val="0066C0"/>
              </a:solidFill>
              <a:highlight>
                <a:srgbClr val="FFFFFF"/>
              </a:highlight>
            </a:endParaRPr>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solidFill>
                  <a:srgbClr val="333333"/>
                </a:solidFill>
                <a:highlight>
                  <a:srgbClr val="FFFFFF"/>
                </a:highlight>
              </a:rPr>
              <a:t>Grandma wears it clasped under her chin. Aunty pins hers up with a beautiful brooch. Jenna puts it under a sun hat when she hikes. Zara styles hers to match her outfit. As a young girl observes six very different women in her life who each wear the hijab in a unique way, she also dreams of the rich possibilities of her own future, and how she will express her own personality through her hijab. Written in sprightly rhyme and illustrated by a talented newcomer, </a:t>
            </a:r>
            <a:r>
              <a:rPr i="1" lang="en" sz="1200">
                <a:solidFill>
                  <a:srgbClr val="333333"/>
                </a:solidFill>
                <a:highlight>
                  <a:srgbClr val="FFFFFF"/>
                </a:highlight>
              </a:rPr>
              <a:t>Under My Hijab</a:t>
            </a:r>
            <a:r>
              <a:rPr lang="en" sz="1200">
                <a:solidFill>
                  <a:srgbClr val="333333"/>
                </a:solidFill>
                <a:highlight>
                  <a:srgbClr val="FFFFFF"/>
                </a:highlight>
              </a:rPr>
              <a:t> honors the diverse lives of contemporary Muslim women and girls, their love for each other, and their pride in their culture and faith.</a:t>
            </a:r>
            <a:endParaRPr sz="1200"/>
          </a:p>
        </p:txBody>
      </p:sp>
      <p:pic>
        <p:nvPicPr>
          <p:cNvPr descr="Under My Hijab" id="112" name="Google Shape;112;p21"/>
          <p:cNvPicPr preferRelativeResize="0"/>
          <p:nvPr/>
        </p:nvPicPr>
        <p:blipFill>
          <a:blip r:embed="rId6">
            <a:alphaModFix/>
          </a:blip>
          <a:stretch>
            <a:fillRect/>
          </a:stretch>
        </p:blipFill>
        <p:spPr>
          <a:xfrm>
            <a:off x="419400" y="375000"/>
            <a:ext cx="2614125" cy="2173000"/>
          </a:xfrm>
          <a:prstGeom prst="rect">
            <a:avLst/>
          </a:prstGeom>
          <a:noFill/>
          <a:ln>
            <a:noFill/>
          </a:ln>
        </p:spPr>
      </p:pic>
      <p:pic>
        <p:nvPicPr>
          <p:cNvPr descr="This video is about Under my Hijab 1" id="113" name="Google Shape;113;p21" title="Under my Hijab">
            <a:hlinkClick r:id="rId7"/>
          </p:cNvPr>
          <p:cNvPicPr preferRelativeResize="0"/>
          <p:nvPr/>
        </p:nvPicPr>
        <p:blipFill>
          <a:blip r:embed="rId8">
            <a:alphaModFix/>
          </a:blip>
          <a:stretch>
            <a:fillRect/>
          </a:stretch>
        </p:blipFill>
        <p:spPr>
          <a:xfrm>
            <a:off x="152400" y="2700400"/>
            <a:ext cx="3054266" cy="229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