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e7fe6176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e7fe617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e7fe6176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e7fe6176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e7fe6176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e7fe6176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e7fe6176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e7fe6176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e7fe6176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e7fe6176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e7fe6176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e7fe6176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e7fe6176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e7fe6176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e7fe6176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e7fe6176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e7fe6176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e7fe6176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e7fe6176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e7fe6176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8e7fe6176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e7fe6176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8e7fe6176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e7fe6176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e7fe6176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e7fe6176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e7fe6176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e7fe6176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8e7fe6176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e7fe6176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e7fe6176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e7fe6176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8e7fe6176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e7fe6176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e7fe6176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e7fe6176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e7fe6176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e7fe6176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9090bc00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9090bc00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e7fe6176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e7fe6176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hyperlink" Target="http://www.youtube.com/watch?v=nLUPG0GdQr4" TargetMode="External"/><Relationship Id="rId5"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jpg"/><Relationship Id="rId4" Type="http://schemas.openxmlformats.org/officeDocument/2006/relationships/hyperlink" Target="http://www.youtube.com/watch?v=WUNWMsceQjw" TargetMode="External"/><Relationship Id="rId5"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jpg"/><Relationship Id="rId4" Type="http://schemas.openxmlformats.org/officeDocument/2006/relationships/hyperlink" Target="http://www.youtube.com/watch?v=95auc5XZ2Bw" TargetMode="External"/><Relationship Id="rId5" Type="http://schemas.openxmlformats.org/officeDocument/2006/relationships/image" Target="../media/image34.jpg"/><Relationship Id="rId6" Type="http://schemas.openxmlformats.org/officeDocument/2006/relationships/hyperlink" Target="http://www.youtube.com/watch?v=cxvgSSsAcp8" TargetMode="External"/><Relationship Id="rId7"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jpg"/><Relationship Id="rId4" Type="http://schemas.openxmlformats.org/officeDocument/2006/relationships/hyperlink" Target="http://www.youtube.com/watch?v=jiOEa-R64lo" TargetMode="External"/><Relationship Id="rId5"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1.jpg"/><Relationship Id="rId4" Type="http://schemas.openxmlformats.org/officeDocument/2006/relationships/hyperlink" Target="http://www.youtube.com/watch?v=V5dEdn2IX7U" TargetMode="External"/><Relationship Id="rId5" Type="http://schemas.openxmlformats.org/officeDocument/2006/relationships/image" Target="../media/image27.jpg"/><Relationship Id="rId6" Type="http://schemas.openxmlformats.org/officeDocument/2006/relationships/hyperlink" Target="http://www.youtube.com/watch?v=VtNHKfm6Wc4" TargetMode="External"/><Relationship Id="rId7"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hyperlink" Target="http://www.youtube.com/watch?v=ti48aXZuPiw" TargetMode="External"/><Relationship Id="rId5" Type="http://schemas.openxmlformats.org/officeDocument/2006/relationships/image" Target="../media/image24.jpg"/><Relationship Id="rId6" Type="http://schemas.openxmlformats.org/officeDocument/2006/relationships/hyperlink" Target="http://www.youtube.com/watch?v=y5twqrAiMmg" TargetMode="External"/><Relationship Id="rId7"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2.jpg"/><Relationship Id="rId4" Type="http://schemas.openxmlformats.org/officeDocument/2006/relationships/hyperlink" Target="http://www.youtube.com/watch?v=rPofLqHWGH8" TargetMode="External"/><Relationship Id="rId5" Type="http://schemas.openxmlformats.org/officeDocument/2006/relationships/image" Target="../media/image30.jpg"/><Relationship Id="rId6" Type="http://schemas.openxmlformats.org/officeDocument/2006/relationships/hyperlink" Target="http://www.youtube.com/watch?v=wnvh0_zDBkc" TargetMode="External"/><Relationship Id="rId7" Type="http://schemas.openxmlformats.org/officeDocument/2006/relationships/image" Target="../media/image3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9.jpg"/><Relationship Id="rId4" Type="http://schemas.openxmlformats.org/officeDocument/2006/relationships/hyperlink" Target="http://www.youtube.com/watch?v=w5rL2KIHijE" TargetMode="External"/><Relationship Id="rId5" Type="http://schemas.openxmlformats.org/officeDocument/2006/relationships/image" Target="../media/image44.jpg"/><Relationship Id="rId6" Type="http://schemas.openxmlformats.org/officeDocument/2006/relationships/hyperlink" Target="http://www.youtube.com/watch?v=XbldTJa5Neo" TargetMode="External"/><Relationship Id="rId7"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2.jpg"/><Relationship Id="rId4" Type="http://schemas.openxmlformats.org/officeDocument/2006/relationships/hyperlink" Target="http://www.youtube.com/watch?v=RoDgri5RsEU" TargetMode="External"/><Relationship Id="rId5" Type="http://schemas.openxmlformats.org/officeDocument/2006/relationships/image" Target="../media/image4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amazon.com/Kwame-Alexander/e/B001K8ZOJ8?ref=sr_ntt_srch_lnk_1&amp;qid=1595604010&amp;sr=1-1" TargetMode="External"/><Relationship Id="rId4" Type="http://schemas.openxmlformats.org/officeDocument/2006/relationships/image" Target="../media/image38.jpg"/><Relationship Id="rId5" Type="http://schemas.openxmlformats.org/officeDocument/2006/relationships/hyperlink" Target="http://www.youtube.com/watch?v=_cHIWtl8PNk" TargetMode="External"/><Relationship Id="rId6" Type="http://schemas.openxmlformats.org/officeDocument/2006/relationships/image" Target="../media/image36.jpg"/><Relationship Id="rId7" Type="http://schemas.openxmlformats.org/officeDocument/2006/relationships/hyperlink" Target="https://drive.google.com/drive/folders/1V4k-5yBPqxRhX_Fj21G1u_Uu9PyX03px?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amazon.com/Ambrose-Deception-Emily-Ecton/dp/1484790057/ref=sr_1_1?dchild=1&amp;keywords=Ambrose+Deception%2C+The&amp;qid=1595621757&amp;s=books&amp;sr=1-1" TargetMode="External"/><Relationship Id="rId4" Type="http://schemas.openxmlformats.org/officeDocument/2006/relationships/hyperlink" Target="https://www.amazon.com/Emily-Ecton/e/B002NHQWKU?ref=sr_ntt_srch_lnk_1&amp;qid=1595621757&amp;sr=1-1" TargetMode="External"/><Relationship Id="rId5" Type="http://schemas.openxmlformats.org/officeDocument/2006/relationships/image" Target="../media/image4.jpg"/><Relationship Id="rId6" Type="http://schemas.openxmlformats.org/officeDocument/2006/relationships/hyperlink" Target="http://www.youtube.com/watch?v=ATGaZ9mglAg" TargetMode="External"/><Relationship Id="rId7"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3.jpg"/><Relationship Id="rId4" Type="http://schemas.openxmlformats.org/officeDocument/2006/relationships/hyperlink" Target="http://www.youtube.com/watch?v=SOi2F8Ih3kk" TargetMode="External"/><Relationship Id="rId5" Type="http://schemas.openxmlformats.org/officeDocument/2006/relationships/image" Target="../media/image4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1.jpg"/><Relationship Id="rId4" Type="http://schemas.openxmlformats.org/officeDocument/2006/relationships/hyperlink" Target="http://www.youtube.com/watch?v=0XjcLEqM7IA" TargetMode="External"/><Relationship Id="rId5" Type="http://schemas.openxmlformats.org/officeDocument/2006/relationships/image" Target="../media/image47.jpg"/><Relationship Id="rId6" Type="http://schemas.openxmlformats.org/officeDocument/2006/relationships/hyperlink" Target="http://www.youtube.com/watch?v=IRlqT2sNJdk" TargetMode="External"/><Relationship Id="rId7" Type="http://schemas.openxmlformats.org/officeDocument/2006/relationships/image" Target="../media/image4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www.youtube.com/watch?v=_q5iDe-lQRc" TargetMode="External"/><Relationship Id="rId4" Type="http://schemas.openxmlformats.org/officeDocument/2006/relationships/image" Target="../media/image49.jpg"/><Relationship Id="rId5" Type="http://schemas.openxmlformats.org/officeDocument/2006/relationships/hyperlink" Target="https://www.amazon.com/Phil-Bildner/e/B001IU0UYC?ref=sr_ntt_srch_lnk_1&amp;qid=1595632698&amp;sr=1-1" TargetMode="External"/><Relationship Id="rId6" Type="http://schemas.openxmlformats.org/officeDocument/2006/relationships/image" Target="../media/image48.jpg"/><Relationship Id="rId7" Type="http://schemas.openxmlformats.org/officeDocument/2006/relationships/hyperlink" Target="http://www.youtube.com/watch?v=TnLvB9SRHxo" TargetMode="External"/><Relationship Id="rId8" Type="http://schemas.openxmlformats.org/officeDocument/2006/relationships/image" Target="../media/image5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amazon.com/Animals-Numbers-Infographics-Outstanding-Students/dp/0544630920/ref=sr_1_1?dchild=1&amp;keywords=Animals+by+the+Numbers%3A+a+book+of+infographics&amp;qid=1595622578&amp;s=books&amp;sr=1-1" TargetMode="External"/><Relationship Id="rId4" Type="http://schemas.openxmlformats.org/officeDocument/2006/relationships/hyperlink" Target="https://www.amazon.com/Steve-Jenkins/e/B001H6O27S?ref=sr_ntt_srch_lnk_1&amp;qid=1595622578&amp;sr=1-1" TargetMode="External"/><Relationship Id="rId5" Type="http://schemas.openxmlformats.org/officeDocument/2006/relationships/image" Target="../media/image2.jpg"/><Relationship Id="rId6" Type="http://schemas.openxmlformats.org/officeDocument/2006/relationships/hyperlink" Target="http://www.youtube.com/watch?v=DfFXuCma96o" TargetMode="External"/><Relationship Id="rId7"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amazon.com/Bob-Wendy-Mass/dp/1250308690/ref=sr_1_1?crid=1HL304DU0HNDC&amp;dchild=1&amp;keywords=bob+by+wendy+mass+%26+rebecca+stead&amp;qid=1595622837&amp;s=books&amp;sprefix=bob+by%2Cstripbooks%2C339&amp;sr=1-1" TargetMode="External"/><Relationship Id="rId4" Type="http://schemas.openxmlformats.org/officeDocument/2006/relationships/hyperlink" Target="https://www.amazon.com/Rebecca-Stead/e/B001IR1PEE?ref=sr_ntt_srch_lnk_1&amp;qid=1595622837&amp;sr=1-1" TargetMode="External"/><Relationship Id="rId9" Type="http://schemas.openxmlformats.org/officeDocument/2006/relationships/image" Target="../media/image8.jpg"/><Relationship Id="rId5" Type="http://schemas.openxmlformats.org/officeDocument/2006/relationships/image" Target="../media/image5.jpg"/><Relationship Id="rId6" Type="http://schemas.openxmlformats.org/officeDocument/2006/relationships/hyperlink" Target="http://www.youtube.com/watch?v=0h_MO3vc4G0" TargetMode="External"/><Relationship Id="rId7" Type="http://schemas.openxmlformats.org/officeDocument/2006/relationships/image" Target="../media/image9.jpg"/><Relationship Id="rId8" Type="http://schemas.openxmlformats.org/officeDocument/2006/relationships/hyperlink" Target="http://www.youtube.com/watch?v=_1XT24R07K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hyperlink" Target="http://www.youtube.com/watch?v=8JU7H4-_OAs" TargetMode="External"/><Relationship Id="rId5" Type="http://schemas.openxmlformats.org/officeDocument/2006/relationships/image" Target="../media/image11.jpg"/><Relationship Id="rId6" Type="http://schemas.openxmlformats.org/officeDocument/2006/relationships/hyperlink" Target="http://www.youtube.com/watch?v=Qq1zE03vFnM" TargetMode="External"/><Relationship Id="rId7"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7.jpg"/><Relationship Id="rId4" Type="http://schemas.openxmlformats.org/officeDocument/2006/relationships/hyperlink" Target="http://www.youtube.com/watch?v=flJUp1VgYHc" TargetMode="External"/><Relationship Id="rId5"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hyperlink" Target="http://www.youtube.com/watch?v=iCU90Kz-kmw" TargetMode="External"/><Relationship Id="rId5" Type="http://schemas.openxmlformats.org/officeDocument/2006/relationships/image" Target="../media/image7.jpg"/><Relationship Id="rId6" Type="http://schemas.openxmlformats.org/officeDocument/2006/relationships/hyperlink" Target="http://www.youtube.com/watch?v=5EGGy67uPSQ" TargetMode="External"/><Relationship Id="rId7"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arstechnica.com/science/2012/08/curiosity-lands-on-mars/" TargetMode="Externa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hyperlink" Target="http://www.youtube.com/watch?v=MjKnLvIvKes" TargetMode="External"/><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2741775" y="1625275"/>
            <a:ext cx="5384700" cy="25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t>Bluestem Award Nominee Books</a:t>
            </a:r>
            <a:endParaRPr b="1" sz="4800"/>
          </a:p>
          <a:p>
            <a:pPr indent="0" lvl="0" marL="0" rtl="0" algn="ctr">
              <a:spcBef>
                <a:spcPts val="0"/>
              </a:spcBef>
              <a:spcAft>
                <a:spcPts val="0"/>
              </a:spcAft>
              <a:buNone/>
            </a:pPr>
            <a:r>
              <a:rPr b="1" lang="en" sz="4800"/>
              <a:t>2021</a:t>
            </a:r>
            <a:endParaRPr b="1" sz="4800"/>
          </a:p>
        </p:txBody>
      </p:sp>
      <p:pic>
        <p:nvPicPr>
          <p:cNvPr id="55" name="Google Shape;55;p13"/>
          <p:cNvPicPr preferRelativeResize="0"/>
          <p:nvPr/>
        </p:nvPicPr>
        <p:blipFill>
          <a:blip r:embed="rId3">
            <a:alphaModFix/>
          </a:blip>
          <a:stretch>
            <a:fillRect/>
          </a:stretch>
        </p:blipFill>
        <p:spPr>
          <a:xfrm>
            <a:off x="152400" y="152400"/>
            <a:ext cx="2143125" cy="214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nvSpPr>
        <p:spPr>
          <a:xfrm>
            <a:off x="3928950" y="141325"/>
            <a:ext cx="4978800" cy="4904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highlight>
                  <a:srgbClr val="FFFFFF"/>
                </a:highlight>
              </a:rPr>
              <a:t>Finding Langston (The Finding Langston Trilogy)</a:t>
            </a:r>
            <a:endParaRPr b="1" u="sng">
              <a:solidFill>
                <a:srgbClr val="C45500"/>
              </a:solidFill>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Lesa Cline-Ransome </a:t>
            </a:r>
            <a:endParaRPr sz="1200">
              <a:solidFill>
                <a:schemeClr val="dk1"/>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highlight>
                <a:srgbClr val="FFFFFF"/>
              </a:highlight>
            </a:endParaRPr>
          </a:p>
          <a:p>
            <a:pPr indent="0" lvl="0" marL="0" rtl="0" algn="ctr">
              <a:lnSpc>
                <a:spcPct val="115000"/>
              </a:lnSpc>
              <a:spcBef>
                <a:spcPts val="0"/>
              </a:spcBef>
              <a:spcAft>
                <a:spcPts val="0"/>
              </a:spcAft>
              <a:buNone/>
            </a:pPr>
            <a:r>
              <a:rPr b="1" lang="en" sz="1200">
                <a:solidFill>
                  <a:srgbClr val="333333"/>
                </a:solidFill>
                <a:highlight>
                  <a:srgbClr val="FFFFFF"/>
                </a:highlight>
              </a:rPr>
              <a:t>When eleven-year-old Langston's father moves them from their home in Alabama to Chicago's Bronzeville district, it feels like he's giving up everything he loves.</a:t>
            </a:r>
            <a:endParaRPr b="1"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It's 1946. Langston's mother has just died, and now they're leaving the rest of his family and friends. He misses everything--Grandma's Sunday suppers, the red dirt roads, and the magnolia trees his mother loved.</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In the city, they live in a small apartment surrounded by noise and chaos. It doesn't feel like a new start, or a better life. At home he's lonely, his father always busy at work; at school he's bullied for being a country boy.</a:t>
            </a:r>
            <a:endParaRPr sz="1200">
              <a:solidFill>
                <a:srgbClr val="333333"/>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But Langston's new home has one fantastic thing. Unlike the whites-only library in Alabama, the Chicago Public Library welcomes everyone. There, hiding out after school, Langston discovers another Langston--a poet whom he learns inspired his mother enough to name her only son after him.</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050">
              <a:solidFill>
                <a:schemeClr val="dk1"/>
              </a:solidFill>
              <a:highlight>
                <a:srgbClr val="FFFFFF"/>
              </a:highlight>
            </a:endParaRPr>
          </a:p>
          <a:p>
            <a:pPr indent="0" lvl="0" marL="0" rtl="0" algn="l">
              <a:lnSpc>
                <a:spcPct val="115000"/>
              </a:lnSpc>
              <a:spcBef>
                <a:spcPts val="0"/>
              </a:spcBef>
              <a:spcAft>
                <a:spcPts val="0"/>
              </a:spcAft>
              <a:buNone/>
            </a:pPr>
            <a:r>
              <a:t/>
            </a:r>
            <a:endParaRPr sz="1050">
              <a:solidFill>
                <a:schemeClr val="dk1"/>
              </a:solidFill>
              <a:highlight>
                <a:srgbClr val="FFFFFF"/>
              </a:highlight>
            </a:endParaRPr>
          </a:p>
        </p:txBody>
      </p:sp>
      <p:pic>
        <p:nvPicPr>
          <p:cNvPr id="124" name="Google Shape;124;p22"/>
          <p:cNvPicPr preferRelativeResize="0"/>
          <p:nvPr/>
        </p:nvPicPr>
        <p:blipFill>
          <a:blip r:embed="rId3">
            <a:alphaModFix/>
          </a:blip>
          <a:stretch>
            <a:fillRect/>
          </a:stretch>
        </p:blipFill>
        <p:spPr>
          <a:xfrm>
            <a:off x="551175" y="320350"/>
            <a:ext cx="1752475" cy="2641951"/>
          </a:xfrm>
          <a:prstGeom prst="rect">
            <a:avLst/>
          </a:prstGeom>
          <a:noFill/>
          <a:ln>
            <a:noFill/>
          </a:ln>
        </p:spPr>
      </p:pic>
      <p:pic>
        <p:nvPicPr>
          <p:cNvPr descr="Check out my book trailer for Finding Langston by Lesa Cline-Ransome&#10;&#10;To find more diverse books check out:&#10;My blog: https://booktastings.home.blog/&#10;Facebook: https://www.facebook.com/BookTastings/&#10;Instagram: kthnye&#10;&#10;Children's Book Review" id="125" name="Google Shape;125;p22" title="Children's Book Trailer Finding Langston">
            <a:hlinkClick r:id="rId4"/>
          </p:cNvPr>
          <p:cNvPicPr preferRelativeResize="0"/>
          <p:nvPr/>
        </p:nvPicPr>
        <p:blipFill>
          <a:blip r:embed="rId5">
            <a:alphaModFix/>
          </a:blip>
          <a:stretch>
            <a:fillRect/>
          </a:stretch>
        </p:blipFill>
        <p:spPr>
          <a:xfrm>
            <a:off x="152400" y="3114701"/>
            <a:ext cx="2501866" cy="1876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nvSpPr>
        <p:spPr>
          <a:xfrm>
            <a:off x="4819325" y="169575"/>
            <a:ext cx="4088100" cy="4748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highlight>
                  <a:srgbClr val="FFFFFF"/>
                </a:highlight>
              </a:rPr>
              <a:t>Hope in the Holler</a:t>
            </a:r>
            <a:endParaRPr b="1">
              <a:solidFill>
                <a:srgbClr val="0066C0"/>
              </a:solidFill>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Lisa Lewis Tyre </a:t>
            </a:r>
            <a:endParaRPr sz="1200">
              <a:solidFill>
                <a:srgbClr val="0066C0"/>
              </a:solidFill>
              <a:highlight>
                <a:srgbClr val="FFFFFF"/>
              </a:highlight>
            </a:endParaRPr>
          </a:p>
          <a:p>
            <a:pPr indent="0" lvl="0" marL="0" rtl="0" algn="l">
              <a:lnSpc>
                <a:spcPct val="115000"/>
              </a:lnSpc>
              <a:spcBef>
                <a:spcPts val="0"/>
              </a:spcBef>
              <a:spcAft>
                <a:spcPts val="0"/>
              </a:spcAft>
              <a:buNone/>
            </a:pPr>
            <a:r>
              <a:t/>
            </a:r>
            <a:endParaRPr sz="1200">
              <a:solidFill>
                <a:srgbClr val="0066C0"/>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Right before Wavie's mother died, she gave Wavie a list of instructions to help her find her way in life, including this one: </a:t>
            </a:r>
            <a:r>
              <a:rPr i="1" lang="en" sz="1200">
                <a:solidFill>
                  <a:srgbClr val="333333"/>
                </a:solidFill>
                <a:highlight>
                  <a:srgbClr val="FFFFFF"/>
                </a:highlight>
              </a:rPr>
              <a:t>Be brave, Wavie B! You got as much right to a good life as anybody, so find it!</a:t>
            </a:r>
            <a:r>
              <a:rPr lang="en" sz="1200">
                <a:solidFill>
                  <a:srgbClr val="333333"/>
                </a:solidFill>
                <a:highlight>
                  <a:srgbClr val="FFFFFF"/>
                </a:highlight>
              </a:rPr>
              <a:t> But little did Wavie's mom know that events would conspire to bring Wavie back to Conley Hollow, the Appalachian hometown her mother tried to leave behind. Now Wavie's back in the Holler--and in the clutches of her Aunt Samantha Rose. Life with the devilish Samantha Rose and her revolting cousin Hoyt is no picnic, but there's real pleasure in sleeping in her own mother's old bed, and making friends with the funny, easygoing kids her aunt calls the "neighborhood-no-accounts." With their help, Wavie just might be able to prevent her aunt from becoming her legal guardian, and find her courage and place in the world.</a:t>
            </a:r>
            <a:endParaRPr sz="1200">
              <a:solidFill>
                <a:srgbClr val="0066C0"/>
              </a:solidFill>
              <a:highlight>
                <a:srgbClr val="FFFFFF"/>
              </a:highlight>
            </a:endParaRPr>
          </a:p>
        </p:txBody>
      </p:sp>
      <p:pic>
        <p:nvPicPr>
          <p:cNvPr id="131" name="Google Shape;131;p23"/>
          <p:cNvPicPr preferRelativeResize="0"/>
          <p:nvPr/>
        </p:nvPicPr>
        <p:blipFill>
          <a:blip r:embed="rId3">
            <a:alphaModFix/>
          </a:blip>
          <a:stretch>
            <a:fillRect/>
          </a:stretch>
        </p:blipFill>
        <p:spPr>
          <a:xfrm>
            <a:off x="381575" y="195269"/>
            <a:ext cx="1681825" cy="2566451"/>
          </a:xfrm>
          <a:prstGeom prst="rect">
            <a:avLst/>
          </a:prstGeom>
          <a:noFill/>
          <a:ln>
            <a:noFill/>
          </a:ln>
        </p:spPr>
      </p:pic>
      <p:pic>
        <p:nvPicPr>
          <p:cNvPr descr="Enjoy the book trailer for the middle-grade book, Hope In The Holler, which the School Library Journal called &quot;A masterpiece of middle-grade fiction.&quot;" id="132" name="Google Shape;132;p23" title="Book Trailer for Hope In The Holler">
            <a:hlinkClick r:id="rId4"/>
          </p:cNvPr>
          <p:cNvPicPr preferRelativeResize="0"/>
          <p:nvPr/>
        </p:nvPicPr>
        <p:blipFill>
          <a:blip r:embed="rId5">
            <a:alphaModFix/>
          </a:blip>
          <a:stretch>
            <a:fillRect/>
          </a:stretch>
        </p:blipFill>
        <p:spPr>
          <a:xfrm>
            <a:off x="381575" y="3092050"/>
            <a:ext cx="2434925" cy="182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nvSpPr>
        <p:spPr>
          <a:xfrm>
            <a:off x="4414450" y="140850"/>
            <a:ext cx="4545600" cy="4650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highlight>
                  <a:srgbClr val="FFFFFF"/>
                </a:highlight>
              </a:rPr>
              <a:t>Lifeboat 12</a:t>
            </a:r>
            <a:endParaRPr b="1">
              <a:solidFill>
                <a:srgbClr val="0066C0"/>
              </a:solidFill>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Susan Hood </a:t>
            </a:r>
            <a:endParaRPr sz="1200">
              <a:solidFill>
                <a:srgbClr val="0066C0"/>
              </a:solidFill>
              <a:highlight>
                <a:srgbClr val="FFFFFF"/>
              </a:highlight>
            </a:endParaRPr>
          </a:p>
          <a:p>
            <a:pPr indent="0" lvl="0" marL="0" rtl="0" algn="ctr">
              <a:lnSpc>
                <a:spcPct val="115000"/>
              </a:lnSpc>
              <a:spcBef>
                <a:spcPts val="0"/>
              </a:spcBef>
              <a:spcAft>
                <a:spcPts val="0"/>
              </a:spcAft>
              <a:buNone/>
            </a:pPr>
            <a:r>
              <a:t/>
            </a:r>
            <a:endParaRPr sz="1200">
              <a:solidFill>
                <a:srgbClr val="0066C0"/>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With Nazis bombing London every night, it’s time for thirteen-year-old Ken to escape. He suspects his stepmother is glad to see him go, but his dad says he’s one of the lucky ones—one of ninety boys and girls to ship out aboard the </a:t>
            </a:r>
            <a:r>
              <a:rPr i="1" lang="en" sz="1200">
                <a:solidFill>
                  <a:srgbClr val="333333"/>
                </a:solidFill>
                <a:highlight>
                  <a:srgbClr val="FFFFFF"/>
                </a:highlight>
              </a:rPr>
              <a:t>SS City of Benares</a:t>
            </a:r>
            <a:r>
              <a:rPr lang="en" sz="1200">
                <a:solidFill>
                  <a:srgbClr val="333333"/>
                </a:solidFill>
                <a:highlight>
                  <a:srgbClr val="FFFFFF"/>
                </a:highlight>
              </a:rPr>
              <a:t> to safety in Canada.</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Life aboard the luxury ship is grand—nine-course meals, new friends, and a life far from the bombs, rations, and his stepmum’s glare. And after five days at sea, the ship’s officers announce that they’re out of danger.</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They’re wrong.</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Late that night, an explosion hurls Ken from his bunk. They’ve been hit. Torpedoed! The </a:t>
            </a:r>
            <a:r>
              <a:rPr i="1" lang="en" sz="1200">
                <a:solidFill>
                  <a:srgbClr val="333333"/>
                </a:solidFill>
                <a:highlight>
                  <a:srgbClr val="FFFFFF"/>
                </a:highlight>
              </a:rPr>
              <a:t>Benares</a:t>
            </a:r>
            <a:r>
              <a:rPr lang="en" sz="1200">
                <a:solidFill>
                  <a:srgbClr val="333333"/>
                </a:solidFill>
                <a:highlight>
                  <a:srgbClr val="FFFFFF"/>
                </a:highlight>
              </a:rPr>
              <a:t> is sinking fast. Terrified, Ken scrambles aboard Lifeboat 12 with five other boys. Will they get away? Will they survive?</a:t>
            </a:r>
            <a:endParaRPr sz="1200">
              <a:solidFill>
                <a:srgbClr val="0066C0"/>
              </a:solidFill>
              <a:highlight>
                <a:srgbClr val="FFFFFF"/>
              </a:highlight>
            </a:endParaRPr>
          </a:p>
        </p:txBody>
      </p:sp>
      <p:pic>
        <p:nvPicPr>
          <p:cNvPr id="138" name="Google Shape;138;p24"/>
          <p:cNvPicPr preferRelativeResize="0"/>
          <p:nvPr/>
        </p:nvPicPr>
        <p:blipFill>
          <a:blip r:embed="rId3">
            <a:alphaModFix/>
          </a:blip>
          <a:stretch>
            <a:fillRect/>
          </a:stretch>
        </p:blipFill>
        <p:spPr>
          <a:xfrm>
            <a:off x="1314350" y="212000"/>
            <a:ext cx="1780750" cy="2684575"/>
          </a:xfrm>
          <a:prstGeom prst="rect">
            <a:avLst/>
          </a:prstGeom>
          <a:noFill/>
          <a:ln>
            <a:noFill/>
          </a:ln>
        </p:spPr>
      </p:pic>
      <p:pic>
        <p:nvPicPr>
          <p:cNvPr descr="--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id="139" name="Google Shape;139;p24" title="Lifeboat 12 trailer">
            <a:hlinkClick r:id="rId4"/>
          </p:cNvPr>
          <p:cNvPicPr preferRelativeResize="0"/>
          <p:nvPr/>
        </p:nvPicPr>
        <p:blipFill>
          <a:blip r:embed="rId5">
            <a:alphaModFix/>
          </a:blip>
          <a:stretch>
            <a:fillRect/>
          </a:stretch>
        </p:blipFill>
        <p:spPr>
          <a:xfrm>
            <a:off x="152400" y="3034850"/>
            <a:ext cx="1953400" cy="1465055"/>
          </a:xfrm>
          <a:prstGeom prst="rect">
            <a:avLst/>
          </a:prstGeom>
          <a:noFill/>
          <a:ln>
            <a:noFill/>
          </a:ln>
        </p:spPr>
      </p:pic>
      <p:pic>
        <p:nvPicPr>
          <p:cNvPr descr="-- Student created book trailer for a 2020-21 MASL Truman Nominee.&#10;--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id="140" name="Google Shape;140;p24" title="Book Trailer: Lifeboat 12 by Susan Hood">
            <a:hlinkClick r:id="rId6"/>
          </p:cNvPr>
          <p:cNvPicPr preferRelativeResize="0"/>
          <p:nvPr/>
        </p:nvPicPr>
        <p:blipFill>
          <a:blip r:embed="rId7">
            <a:alphaModFix/>
          </a:blip>
          <a:stretch>
            <a:fillRect/>
          </a:stretch>
        </p:blipFill>
        <p:spPr>
          <a:xfrm>
            <a:off x="2283425" y="3034850"/>
            <a:ext cx="1953400" cy="14650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nvSpPr>
        <p:spPr>
          <a:xfrm>
            <a:off x="6006500" y="211975"/>
            <a:ext cx="3000000" cy="300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rPr>
              <a:t> </a:t>
            </a:r>
            <a:r>
              <a:rPr lang="en">
                <a:solidFill>
                  <a:schemeClr val="dk1"/>
                </a:solidFill>
              </a:rPr>
              <a:t>Max &amp; the Midknights </a:t>
            </a:r>
            <a:endParaRPr>
              <a:solidFill>
                <a:schemeClr val="dk1"/>
              </a:solidFill>
            </a:endParaRPr>
          </a:p>
          <a:p>
            <a:pPr indent="0" lvl="0" marL="0" rtl="0" algn="ctr">
              <a:lnSpc>
                <a:spcPct val="115000"/>
              </a:lnSpc>
              <a:spcBef>
                <a:spcPts val="0"/>
              </a:spcBef>
              <a:spcAft>
                <a:spcPts val="0"/>
              </a:spcAft>
              <a:buNone/>
            </a:pPr>
            <a:r>
              <a:rPr lang="en" sz="1200">
                <a:solidFill>
                  <a:schemeClr val="dk1"/>
                </a:solidFill>
              </a:rPr>
              <a:t>By Lincoln Peirce</a:t>
            </a:r>
            <a:endParaRPr sz="1200">
              <a:solidFill>
                <a:schemeClr val="dk1"/>
              </a:solidFill>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Max wants to be a knight! Too bad that dream is about as likely as finding a friendly dragon. But when Max's uncle Budrick is kidnapped by the cruel King Gastley, Max has to act...and fast! Joined by a band of brave adventurers--the Midknights--Max sets out on a thrilling quest: to save Uncle Budrick and restore the realm of Byjovia to its former high spirits!</a:t>
            </a:r>
            <a:endParaRPr sz="1200">
              <a:solidFill>
                <a:schemeClr val="dk1"/>
              </a:solidFill>
            </a:endParaRPr>
          </a:p>
        </p:txBody>
      </p:sp>
      <p:pic>
        <p:nvPicPr>
          <p:cNvPr id="146" name="Google Shape;146;p25"/>
          <p:cNvPicPr preferRelativeResize="0"/>
          <p:nvPr/>
        </p:nvPicPr>
        <p:blipFill>
          <a:blip r:embed="rId3">
            <a:alphaModFix/>
          </a:blip>
          <a:stretch>
            <a:fillRect/>
          </a:stretch>
        </p:blipFill>
        <p:spPr>
          <a:xfrm>
            <a:off x="240275" y="127200"/>
            <a:ext cx="1964450" cy="2900176"/>
          </a:xfrm>
          <a:prstGeom prst="rect">
            <a:avLst/>
          </a:prstGeom>
          <a:noFill/>
          <a:ln>
            <a:noFill/>
          </a:ln>
        </p:spPr>
      </p:pic>
      <p:pic>
        <p:nvPicPr>
          <p:cNvPr descr="Join Max’s quest to become a knight in this laugh-filled adventure from the New York Times bestselling author of the Big Nate series, Lincoln Peirce!&#10;&#10;Max wants to be a knight! Too bad that dream is about as likely as finding a friendly dragon. But when Max’s uncle Budrick is kidnapped by the cruel King Gastley, Max has to act…and fast! Joined by a band of brave adventurers—the Midknights—Max sets out on a thrilling quest: to save Uncle Budrick and restore the realm of Byjovia to its former high spirits!&#10;&#10;On sale now: http://rhcbooks.com/campaign/books/3481/max-and-the-midknights?ref=PRH42161BA8A8&amp;aid=randohouseinc21792-20&amp;linkid=PRH42161BA8A8" id="147" name="Google Shape;147;p25" title="Max and the Midknights">
            <a:hlinkClick r:id="rId4"/>
          </p:cNvPr>
          <p:cNvPicPr preferRelativeResize="0"/>
          <p:nvPr/>
        </p:nvPicPr>
        <p:blipFill>
          <a:blip r:embed="rId5">
            <a:alphaModFix/>
          </a:blip>
          <a:stretch>
            <a:fillRect/>
          </a:stretch>
        </p:blipFill>
        <p:spPr>
          <a:xfrm>
            <a:off x="2571900" y="2504600"/>
            <a:ext cx="3067426" cy="2300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nvSpPr>
        <p:spPr>
          <a:xfrm>
            <a:off x="5158500" y="127200"/>
            <a:ext cx="3872400" cy="462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highlight>
                  <a:srgbClr val="FFFFFF"/>
                </a:highlight>
              </a:rPr>
              <a:t>Otis and Will Discover the Deep: The Record-Setting Dive of the Bathysphere</a:t>
            </a:r>
            <a:endParaRPr b="1" u="sng">
              <a:solidFill>
                <a:srgbClr val="C45500"/>
              </a:solidFill>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Barb Rosenstock </a:t>
            </a:r>
            <a:endParaRPr sz="1200">
              <a:solidFill>
                <a:srgbClr val="0066C0"/>
              </a:solidFill>
              <a:highlight>
                <a:srgbClr val="FFFFFF"/>
              </a:highlight>
            </a:endParaRPr>
          </a:p>
          <a:p>
            <a:pPr indent="0" lvl="0" marL="0" rtl="0" algn="ctr">
              <a:lnSpc>
                <a:spcPct val="115000"/>
              </a:lnSpc>
              <a:spcBef>
                <a:spcPts val="0"/>
              </a:spcBef>
              <a:spcAft>
                <a:spcPts val="0"/>
              </a:spcAft>
              <a:buNone/>
            </a:pPr>
            <a:r>
              <a:t/>
            </a:r>
            <a:endParaRPr sz="1200">
              <a:solidFill>
                <a:srgbClr val="0066C0"/>
              </a:solidFill>
              <a:highlight>
                <a:srgbClr val="FFFFFF"/>
              </a:highlight>
            </a:endParaRPr>
          </a:p>
          <a:p>
            <a:pPr indent="0" lvl="0" marL="0" rtl="0" algn="ctr">
              <a:lnSpc>
                <a:spcPct val="115000"/>
              </a:lnSpc>
              <a:spcBef>
                <a:spcPts val="0"/>
              </a:spcBef>
              <a:spcAft>
                <a:spcPts val="0"/>
              </a:spcAft>
              <a:buNone/>
            </a:pPr>
            <a:r>
              <a:rPr b="1" lang="en" sz="1200">
                <a:solidFill>
                  <a:srgbClr val="333333"/>
                </a:solidFill>
                <a:highlight>
                  <a:srgbClr val="FFFFFF"/>
                </a:highlight>
              </a:rPr>
              <a:t>The suspenseful, little-known true story of two determined pioneers who made the first dive into the deep ocean.</a:t>
            </a:r>
            <a:endParaRPr b="1"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On June 6, 1930, engineer Otis Barton and explorer Will Beebe dove into the ocean inside a hollow metal ball of their own invention called the Bathysphere.</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They knew dozens of things might go wrong. A tiny leak could shoot pressurized water straight through the men like bullets! A single spark could cause their oxygen tanks to explode! No one had ever dived lower than a few hundred feet...and come back. But Otis and Will were determined to become the first people to see what the deep ocean looks like.</a:t>
            </a:r>
            <a:endParaRPr sz="1200">
              <a:solidFill>
                <a:srgbClr val="0066C0"/>
              </a:solidFill>
              <a:highlight>
                <a:srgbClr val="FFFFFF"/>
              </a:highlight>
            </a:endParaRPr>
          </a:p>
        </p:txBody>
      </p:sp>
      <p:pic>
        <p:nvPicPr>
          <p:cNvPr id="153" name="Google Shape;153;p26"/>
          <p:cNvPicPr preferRelativeResize="0"/>
          <p:nvPr/>
        </p:nvPicPr>
        <p:blipFill>
          <a:blip r:embed="rId3">
            <a:alphaModFix/>
          </a:blip>
          <a:stretch>
            <a:fillRect/>
          </a:stretch>
        </p:blipFill>
        <p:spPr>
          <a:xfrm>
            <a:off x="240250" y="310925"/>
            <a:ext cx="2031100" cy="2618900"/>
          </a:xfrm>
          <a:prstGeom prst="rect">
            <a:avLst/>
          </a:prstGeom>
          <a:noFill/>
          <a:ln>
            <a:noFill/>
          </a:ln>
        </p:spPr>
      </p:pic>
      <p:pic>
        <p:nvPicPr>
          <p:cNvPr descr="Go down, down into the deep with Otis Barton, Will Beebe and the bathysphere!" id="154" name="Google Shape;154;p26" title="Otis &amp; Will Discover the Deep Trailer">
            <a:hlinkClick r:id="rId4"/>
          </p:cNvPr>
          <p:cNvPicPr preferRelativeResize="0"/>
          <p:nvPr/>
        </p:nvPicPr>
        <p:blipFill>
          <a:blip r:embed="rId5">
            <a:alphaModFix/>
          </a:blip>
          <a:stretch>
            <a:fillRect/>
          </a:stretch>
        </p:blipFill>
        <p:spPr>
          <a:xfrm>
            <a:off x="2442337" y="665938"/>
            <a:ext cx="2545166" cy="1908875"/>
          </a:xfrm>
          <a:prstGeom prst="rect">
            <a:avLst/>
          </a:prstGeom>
          <a:noFill/>
          <a:ln>
            <a:noFill/>
          </a:ln>
        </p:spPr>
      </p:pic>
      <p:pic>
        <p:nvPicPr>
          <p:cNvPr descr="Beginning with famed naturalist William Beebe’s historic dive in the Bathysphere, New York Aquarium Director Jon Forrest Dohlin takes us on this fascinating journey through the past, present and future, highlighting the Wildlife Conservation Society's efforts since its founding in 1895 as the New York Zoological Society to educate and inspire people to care for the world’s oceans and the creatures that inhabit them.&#10;&#10;http://nyaquarium.com/transform" id="155" name="Google Shape;155;p26" title="Bathysphere and Beyond | WCS">
            <a:hlinkClick r:id="rId6"/>
          </p:cNvPr>
          <p:cNvPicPr preferRelativeResize="0"/>
          <p:nvPr/>
        </p:nvPicPr>
        <p:blipFill>
          <a:blip r:embed="rId7">
            <a:alphaModFix/>
          </a:blip>
          <a:stretch>
            <a:fillRect/>
          </a:stretch>
        </p:blipFill>
        <p:spPr>
          <a:xfrm>
            <a:off x="152400" y="3082225"/>
            <a:ext cx="2031100" cy="1523320"/>
          </a:xfrm>
          <a:prstGeom prst="rect">
            <a:avLst/>
          </a:prstGeom>
          <a:noFill/>
          <a:ln>
            <a:noFill/>
          </a:ln>
        </p:spPr>
      </p:pic>
      <p:sp>
        <p:nvSpPr>
          <p:cNvPr id="156" name="Google Shape;156;p26"/>
          <p:cNvSpPr txBox="1"/>
          <p:nvPr/>
        </p:nvSpPr>
        <p:spPr>
          <a:xfrm>
            <a:off x="212000" y="4734525"/>
            <a:ext cx="23319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t>The real story of the </a:t>
            </a:r>
            <a:r>
              <a:rPr b="1" lang="en" sz="1000">
                <a:solidFill>
                  <a:schemeClr val="dk1"/>
                </a:solidFill>
                <a:highlight>
                  <a:srgbClr val="F9F9F9"/>
                </a:highlight>
                <a:latin typeface="Roboto"/>
                <a:ea typeface="Roboto"/>
                <a:cs typeface="Roboto"/>
                <a:sym typeface="Roboto"/>
              </a:rPr>
              <a:t>Bathysphere</a:t>
            </a:r>
            <a:endParaRPr b="1" sz="1000">
              <a:solidFill>
                <a:schemeClr val="dk1"/>
              </a:solidFill>
              <a:highlight>
                <a:srgbClr val="F9F9F9"/>
              </a:highlight>
              <a:latin typeface="Roboto"/>
              <a:ea typeface="Roboto"/>
              <a:cs typeface="Roboto"/>
              <a:sym typeface="Roboto"/>
            </a:endParaRPr>
          </a:p>
          <a:p>
            <a:pPr indent="0" lvl="0" marL="0" rtl="0" algn="l">
              <a:spcBef>
                <a:spcPts val="0"/>
              </a:spcBef>
              <a:spcAft>
                <a:spcPts val="0"/>
              </a:spcAft>
              <a:buNone/>
            </a:pPr>
            <a:r>
              <a:t/>
            </a:r>
            <a:endParaRPr/>
          </a:p>
        </p:txBody>
      </p:sp>
      <p:sp>
        <p:nvSpPr>
          <p:cNvPr id="157" name="Google Shape;157;p26"/>
          <p:cNvSpPr txBox="1"/>
          <p:nvPr/>
        </p:nvSpPr>
        <p:spPr>
          <a:xfrm>
            <a:off x="3071875" y="2714725"/>
            <a:ext cx="1286100" cy="3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nvSpPr>
        <p:spPr>
          <a:xfrm>
            <a:off x="3448425" y="154950"/>
            <a:ext cx="5540100" cy="483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highlight>
                  <a:srgbClr val="FFFFFF"/>
                </a:highlight>
              </a:rPr>
              <a:t>Power Forward (Zayd Saleem, Chasing the Dream)Book 1</a:t>
            </a:r>
            <a:endParaRPr b="1">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Hena Khan </a:t>
            </a:r>
            <a:endParaRPr sz="1200">
              <a:solidFill>
                <a:schemeClr val="dk1"/>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Fourth grader Zayd Saleem has some serious hoop dreams. He’s not just going to be a professional basketball player. He’s going to be a star. A </a:t>
            </a:r>
            <a:r>
              <a:rPr i="1" lang="en" sz="1200">
                <a:solidFill>
                  <a:srgbClr val="333333"/>
                </a:solidFill>
                <a:highlight>
                  <a:srgbClr val="FFFFFF"/>
                </a:highlight>
              </a:rPr>
              <a:t>legend. </a:t>
            </a:r>
            <a:r>
              <a:rPr lang="en" sz="1200">
                <a:solidFill>
                  <a:srgbClr val="333333"/>
                </a:solidFill>
                <a:highlight>
                  <a:srgbClr val="FFFFFF"/>
                </a:highlight>
              </a:rPr>
              <a:t>The first Pakistani-American kid to make it to the NBA. He knows this deep in his soul. It’s his destiny. There are only a few small things in his way.</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For starters, Zayd’s only on the D-team. (D stands for developmental, but to Zayd it’s always felt like a bad grade or something.) Not to mention, he’s a bit on the scrawny side, even for the fourth grade team. But his best friend Adam is on the Gold Team, and it’s Zayd’s dream for the two of them to play together.</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His mom and dad don’t get it. They want him to practice his violin </a:t>
            </a:r>
            <a:r>
              <a:rPr i="1" lang="en" sz="1200">
                <a:solidFill>
                  <a:srgbClr val="333333"/>
                </a:solidFill>
                <a:highlight>
                  <a:srgbClr val="FFFFFF"/>
                </a:highlight>
              </a:rPr>
              <a:t>way </a:t>
            </a:r>
            <a:r>
              <a:rPr lang="en" sz="1200">
                <a:solidFill>
                  <a:srgbClr val="333333"/>
                </a:solidFill>
                <a:highlight>
                  <a:srgbClr val="FFFFFF"/>
                </a:highlight>
              </a:rPr>
              <a:t>more than his jump shot. When he gets caught blowing off his violin lessons to practice, Zayd’s parents lay down the ultimate punishment: he has to hang up his high tops and isn’t allowed to play basketball anymore.</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As tryouts for the Gold Team approach, Zayd has to find the courage to stand up for himself and chase his dream.</a:t>
            </a:r>
            <a:endParaRPr sz="1200">
              <a:solidFill>
                <a:schemeClr val="dk1"/>
              </a:solidFill>
              <a:highlight>
                <a:srgbClr val="FFFFFF"/>
              </a:highlight>
            </a:endParaRPr>
          </a:p>
        </p:txBody>
      </p:sp>
      <p:pic>
        <p:nvPicPr>
          <p:cNvPr id="163" name="Google Shape;163;p27"/>
          <p:cNvPicPr preferRelativeResize="0"/>
          <p:nvPr/>
        </p:nvPicPr>
        <p:blipFill>
          <a:blip r:embed="rId3">
            <a:alphaModFix/>
          </a:blip>
          <a:stretch>
            <a:fillRect/>
          </a:stretch>
        </p:blipFill>
        <p:spPr>
          <a:xfrm>
            <a:off x="169600" y="154950"/>
            <a:ext cx="1646325" cy="2445000"/>
          </a:xfrm>
          <a:prstGeom prst="rect">
            <a:avLst/>
          </a:prstGeom>
          <a:noFill/>
          <a:ln>
            <a:noFill/>
          </a:ln>
        </p:spPr>
      </p:pic>
      <p:pic>
        <p:nvPicPr>
          <p:cNvPr descr="Hena discusses her series about a young basketball player inspired by her sons." id="164" name="Google Shape;164;p27" title="&quot;Zayd Saleem: Chasing the Dream&quot;">
            <a:hlinkClick r:id="rId4"/>
          </p:cNvPr>
          <p:cNvPicPr preferRelativeResize="0"/>
          <p:nvPr/>
        </p:nvPicPr>
        <p:blipFill>
          <a:blip r:embed="rId5">
            <a:alphaModFix/>
          </a:blip>
          <a:stretch>
            <a:fillRect/>
          </a:stretch>
        </p:blipFill>
        <p:spPr>
          <a:xfrm>
            <a:off x="279575" y="2768650"/>
            <a:ext cx="2433925" cy="1825450"/>
          </a:xfrm>
          <a:prstGeom prst="rect">
            <a:avLst/>
          </a:prstGeom>
          <a:noFill/>
          <a:ln>
            <a:noFill/>
          </a:ln>
        </p:spPr>
      </p:pic>
      <p:pic>
        <p:nvPicPr>
          <p:cNvPr descr="Listen to chapter 1 of “Power Forward: Zayd Saleem, Chasing the Dream” by Hena Khan" id="165" name="Google Shape;165;p27" title="Ch 1 of “Power Forward”">
            <a:hlinkClick r:id="rId6"/>
          </p:cNvPr>
          <p:cNvPicPr preferRelativeResize="0"/>
          <p:nvPr/>
        </p:nvPicPr>
        <p:blipFill>
          <a:blip r:embed="rId7">
            <a:alphaModFix/>
          </a:blip>
          <a:stretch>
            <a:fillRect/>
          </a:stretch>
        </p:blipFill>
        <p:spPr>
          <a:xfrm>
            <a:off x="2003350" y="154950"/>
            <a:ext cx="1382075" cy="1036550"/>
          </a:xfrm>
          <a:prstGeom prst="rect">
            <a:avLst/>
          </a:prstGeom>
          <a:noFill/>
          <a:ln>
            <a:noFill/>
          </a:ln>
        </p:spPr>
      </p:pic>
      <p:sp>
        <p:nvSpPr>
          <p:cNvPr id="166" name="Google Shape;166;p27"/>
          <p:cNvSpPr txBox="1"/>
          <p:nvPr/>
        </p:nvSpPr>
        <p:spPr>
          <a:xfrm>
            <a:off x="2185588" y="1314350"/>
            <a:ext cx="10176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Chapter 1</a:t>
            </a:r>
            <a:endParaRPr/>
          </a:p>
        </p:txBody>
      </p:sp>
      <p:sp>
        <p:nvSpPr>
          <p:cNvPr id="167" name="Google Shape;167;p27"/>
          <p:cNvSpPr txBox="1"/>
          <p:nvPr/>
        </p:nvSpPr>
        <p:spPr>
          <a:xfrm>
            <a:off x="917075" y="4663350"/>
            <a:ext cx="11589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nvSpPr>
        <p:spPr>
          <a:xfrm>
            <a:off x="2741775" y="197875"/>
            <a:ext cx="6218400" cy="289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rPr>
              <a:t> Sergeant Reckless: the true story of the little horsewho became a hero</a:t>
            </a:r>
            <a:endParaRPr b="1">
              <a:solidFill>
                <a:schemeClr val="dk1"/>
              </a:solidFill>
            </a:endParaRPr>
          </a:p>
          <a:p>
            <a:pPr indent="0" lvl="0" marL="0" rtl="0" algn="ctr">
              <a:lnSpc>
                <a:spcPct val="115000"/>
              </a:lnSpc>
              <a:spcBef>
                <a:spcPts val="0"/>
              </a:spcBef>
              <a:spcAft>
                <a:spcPts val="0"/>
              </a:spcAft>
              <a:buNone/>
            </a:pPr>
            <a:r>
              <a:rPr lang="en" sz="1200">
                <a:solidFill>
                  <a:schemeClr val="dk1"/>
                </a:solidFill>
              </a:rPr>
              <a:t>Patricia McCormick</a:t>
            </a:r>
            <a:endParaRPr sz="1200">
              <a:solidFill>
                <a:schemeClr val="dk1"/>
              </a:solidFill>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When a group of US Marines fighting in the Korean War found a bedraggled mare, they wondered if she could be trained to as a packhorse. They had no idea that the skinny, underfed horse had one of the biggest and bravest hearts they’d ever known. And one of the biggest appetites!</a:t>
            </a:r>
            <a:endParaRPr sz="1200">
              <a:solidFill>
                <a:srgbClr val="333333"/>
              </a:solidFill>
              <a:highlight>
                <a:srgbClr val="FFFFFF"/>
              </a:highlight>
            </a:endParaRPr>
          </a:p>
          <a:p>
            <a:pPr indent="0" lvl="0" marL="0" rtl="0" algn="ctr">
              <a:lnSpc>
                <a:spcPct val="115000"/>
              </a:lnSpc>
              <a:spcBef>
                <a:spcPts val="1100"/>
              </a:spcBef>
              <a:spcAft>
                <a:spcPts val="0"/>
              </a:spcAft>
              <a:buNone/>
            </a:pPr>
            <a:r>
              <a:rPr lang="en" sz="1200">
                <a:solidFill>
                  <a:srgbClr val="333333"/>
                </a:solidFill>
                <a:highlight>
                  <a:srgbClr val="FFFFFF"/>
                </a:highlight>
              </a:rPr>
              <a:t>Soon Reckless showed herself more than willing to carry ammunition too heavy for the soldiers to haul. As cannons thundered and shells flew through the air, she marched into battle—again and again—becoming the only animal ever to officially hold military rank—becoming Sgt. Reckless—and receive two Purple Hearts.</a:t>
            </a:r>
            <a:endParaRPr sz="1200">
              <a:solidFill>
                <a:srgbClr val="333333"/>
              </a:solidFill>
              <a:highlight>
                <a:srgbClr val="FFFFFF"/>
              </a:highlight>
            </a:endParaRPr>
          </a:p>
          <a:p>
            <a:pPr indent="0" lvl="0" marL="0" rtl="0" algn="l">
              <a:lnSpc>
                <a:spcPct val="115000"/>
              </a:lnSpc>
              <a:spcBef>
                <a:spcPts val="1100"/>
              </a:spcBef>
              <a:spcAft>
                <a:spcPts val="0"/>
              </a:spcAft>
              <a:buNone/>
            </a:pPr>
            <a:r>
              <a:t/>
            </a:r>
            <a:endParaRPr sz="750">
              <a:solidFill>
                <a:schemeClr val="dk1"/>
              </a:solidFill>
            </a:endParaRPr>
          </a:p>
        </p:txBody>
      </p:sp>
      <p:pic>
        <p:nvPicPr>
          <p:cNvPr id="173" name="Google Shape;173;p28"/>
          <p:cNvPicPr preferRelativeResize="0"/>
          <p:nvPr/>
        </p:nvPicPr>
        <p:blipFill>
          <a:blip r:embed="rId3">
            <a:alphaModFix/>
          </a:blip>
          <a:stretch>
            <a:fillRect/>
          </a:stretch>
        </p:blipFill>
        <p:spPr>
          <a:xfrm>
            <a:off x="69050" y="197875"/>
            <a:ext cx="2476500" cy="2286000"/>
          </a:xfrm>
          <a:prstGeom prst="rect">
            <a:avLst/>
          </a:prstGeom>
          <a:noFill/>
          <a:ln>
            <a:noFill/>
          </a:ln>
        </p:spPr>
      </p:pic>
      <p:pic>
        <p:nvPicPr>
          <p:cNvPr descr="A book talk about the picture book &quot;Sergeant Reckless&quot; by Patricia McCormick&#10;Recorded by Deb Kauffman" id="174" name="Google Shape;174;p28" title="Sergeant Reckless">
            <a:hlinkClick r:id="rId4"/>
          </p:cNvPr>
          <p:cNvPicPr preferRelativeResize="0"/>
          <p:nvPr/>
        </p:nvPicPr>
        <p:blipFill>
          <a:blip r:embed="rId5">
            <a:alphaModFix/>
          </a:blip>
          <a:stretch>
            <a:fillRect/>
          </a:stretch>
        </p:blipFill>
        <p:spPr>
          <a:xfrm>
            <a:off x="88813" y="2680200"/>
            <a:ext cx="2436974" cy="1827732"/>
          </a:xfrm>
          <a:prstGeom prst="rect">
            <a:avLst/>
          </a:prstGeom>
          <a:noFill/>
          <a:ln>
            <a:noFill/>
          </a:ln>
        </p:spPr>
      </p:pic>
      <p:pic>
        <p:nvPicPr>
          <p:cNvPr descr="Enjoy the reading of Sergeant Reckless: The True Story of the Little Horse Who Became a Hero by Patricia McCormick and Illustrated by Iacopo Bruno" id="175" name="Google Shape;175;p28" title="Sergeant Reckless-2018 Texas Bluebonnet Book">
            <a:hlinkClick r:id="rId6"/>
          </p:cNvPr>
          <p:cNvPicPr preferRelativeResize="0"/>
          <p:nvPr/>
        </p:nvPicPr>
        <p:blipFill>
          <a:blip r:embed="rId7">
            <a:alphaModFix/>
          </a:blip>
          <a:stretch>
            <a:fillRect/>
          </a:stretch>
        </p:blipFill>
        <p:spPr>
          <a:xfrm>
            <a:off x="4881139" y="2876525"/>
            <a:ext cx="1939675" cy="1454750"/>
          </a:xfrm>
          <a:prstGeom prst="rect">
            <a:avLst/>
          </a:prstGeom>
          <a:noFill/>
          <a:ln>
            <a:noFill/>
          </a:ln>
        </p:spPr>
      </p:pic>
      <p:sp>
        <p:nvSpPr>
          <p:cNvPr id="176" name="Google Shape;176;p28"/>
          <p:cNvSpPr txBox="1"/>
          <p:nvPr/>
        </p:nvSpPr>
        <p:spPr>
          <a:xfrm>
            <a:off x="5243325" y="4522525"/>
            <a:ext cx="12153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Read Aloud</a:t>
            </a:r>
            <a:endParaRPr/>
          </a:p>
        </p:txBody>
      </p:sp>
      <p:sp>
        <p:nvSpPr>
          <p:cNvPr id="177" name="Google Shape;177;p28"/>
          <p:cNvSpPr txBox="1"/>
          <p:nvPr/>
        </p:nvSpPr>
        <p:spPr>
          <a:xfrm>
            <a:off x="132638" y="4591200"/>
            <a:ext cx="2349300" cy="38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t>Book Trailer</a:t>
            </a:r>
            <a:endParaRPr b="1"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nvSpPr>
        <p:spPr>
          <a:xfrm>
            <a:off x="5780375" y="240275"/>
            <a:ext cx="3169500" cy="4536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highlight>
                  <a:srgbClr val="FFFFFF"/>
                </a:highlight>
              </a:rPr>
              <a:t>Stef Soto, Taco Queen</a:t>
            </a:r>
            <a:endParaRPr b="1" u="sng">
              <a:solidFill>
                <a:srgbClr val="C45500"/>
              </a:solidFill>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Jennifer Torres</a:t>
            </a:r>
            <a:endParaRPr sz="1200">
              <a:solidFill>
                <a:schemeClr val="dk1"/>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Estefania "Stef" Soto is itching to shake off the onion-and-cilantro embrace of Tia Perla, her family's taco truck. She wants nothing more than for Papi to get a normal job and for Tia Perla to be a distant memory. Then maybe everyone at school will stop seeing her as the Taco Queen.</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But when her family's livelihood is threatened, and it looks like her wish will finally come true, Stef surprises everyone (including herself) by becoming the truck's unlikely champion. In this fun and heartfelt novel, Stef will discover what matters most and ultimately embrace an identity that even includes old Tia Perla.</a:t>
            </a:r>
            <a:endParaRPr sz="1200">
              <a:solidFill>
                <a:schemeClr val="dk1"/>
              </a:solidFill>
              <a:highlight>
                <a:srgbClr val="FFFFFF"/>
              </a:highlight>
            </a:endParaRPr>
          </a:p>
        </p:txBody>
      </p:sp>
      <p:pic>
        <p:nvPicPr>
          <p:cNvPr id="183" name="Google Shape;183;p29"/>
          <p:cNvPicPr preferRelativeResize="0"/>
          <p:nvPr/>
        </p:nvPicPr>
        <p:blipFill>
          <a:blip r:embed="rId3">
            <a:alphaModFix/>
          </a:blip>
          <a:stretch>
            <a:fillRect/>
          </a:stretch>
        </p:blipFill>
        <p:spPr>
          <a:xfrm>
            <a:off x="508750" y="155475"/>
            <a:ext cx="1837300" cy="2665150"/>
          </a:xfrm>
          <a:prstGeom prst="rect">
            <a:avLst/>
          </a:prstGeom>
          <a:noFill/>
          <a:ln>
            <a:noFill/>
          </a:ln>
        </p:spPr>
      </p:pic>
      <p:pic>
        <p:nvPicPr>
          <p:cNvPr id="184" name="Google Shape;184;p29" title="Stef Soto, Taco Queen by Jennifer Torres | Book Trailer">
            <a:hlinkClick r:id="rId4"/>
          </p:cNvPr>
          <p:cNvPicPr preferRelativeResize="0"/>
          <p:nvPr/>
        </p:nvPicPr>
        <p:blipFill>
          <a:blip r:embed="rId5">
            <a:alphaModFix/>
          </a:blip>
          <a:stretch>
            <a:fillRect/>
          </a:stretch>
        </p:blipFill>
        <p:spPr>
          <a:xfrm>
            <a:off x="2932587" y="240275"/>
            <a:ext cx="2261250" cy="1695950"/>
          </a:xfrm>
          <a:prstGeom prst="rect">
            <a:avLst/>
          </a:prstGeom>
          <a:noFill/>
          <a:ln>
            <a:noFill/>
          </a:ln>
        </p:spPr>
      </p:pic>
      <p:sp>
        <p:nvSpPr>
          <p:cNvPr id="185" name="Google Shape;185;p29"/>
          <p:cNvSpPr txBox="1"/>
          <p:nvPr/>
        </p:nvSpPr>
        <p:spPr>
          <a:xfrm>
            <a:off x="3476713" y="2026925"/>
            <a:ext cx="1173000" cy="3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a:t>
            </a:r>
            <a:endParaRPr/>
          </a:p>
        </p:txBody>
      </p:sp>
      <p:pic>
        <p:nvPicPr>
          <p:cNvPr id="186" name="Google Shape;186;p29" title="Jennifer Torres Author Interview | Stef Soto, Taco Queen">
            <a:hlinkClick r:id="rId6"/>
          </p:cNvPr>
          <p:cNvPicPr preferRelativeResize="0"/>
          <p:nvPr/>
        </p:nvPicPr>
        <p:blipFill>
          <a:blip r:embed="rId7">
            <a:alphaModFix/>
          </a:blip>
          <a:stretch>
            <a:fillRect/>
          </a:stretch>
        </p:blipFill>
        <p:spPr>
          <a:xfrm>
            <a:off x="2768512" y="2571749"/>
            <a:ext cx="2589400" cy="1942050"/>
          </a:xfrm>
          <a:prstGeom prst="rect">
            <a:avLst/>
          </a:prstGeom>
          <a:noFill/>
          <a:ln>
            <a:noFill/>
          </a:ln>
        </p:spPr>
      </p:pic>
      <p:sp>
        <p:nvSpPr>
          <p:cNvPr id="187" name="Google Shape;187;p29"/>
          <p:cNvSpPr txBox="1"/>
          <p:nvPr/>
        </p:nvSpPr>
        <p:spPr>
          <a:xfrm>
            <a:off x="3476725" y="4592125"/>
            <a:ext cx="1483800" cy="3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Author Interview</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nvSpPr>
        <p:spPr>
          <a:xfrm>
            <a:off x="5215050" y="169600"/>
            <a:ext cx="3706500" cy="4140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highlight>
                  <a:srgbClr val="FFFFFF"/>
                </a:highlight>
              </a:rPr>
              <a:t>Strongheart: Wonder Dog of the Silver Screen</a:t>
            </a:r>
            <a:endParaRPr b="1" sz="1700">
              <a:solidFill>
                <a:srgbClr val="0066C0"/>
              </a:solidFill>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Candace Fleming </a:t>
            </a:r>
            <a:endParaRPr sz="1200">
              <a:solidFill>
                <a:srgbClr val="0066C0"/>
              </a:solidFill>
              <a:highlight>
                <a:srgbClr val="FFFFFF"/>
              </a:highlight>
            </a:endParaRPr>
          </a:p>
          <a:p>
            <a:pPr indent="0" lvl="0" marL="0" rtl="0" algn="ctr">
              <a:lnSpc>
                <a:spcPct val="115000"/>
              </a:lnSpc>
              <a:spcBef>
                <a:spcPts val="0"/>
              </a:spcBef>
              <a:spcAft>
                <a:spcPts val="0"/>
              </a:spcAft>
              <a:buNone/>
            </a:pPr>
            <a:r>
              <a:t/>
            </a:r>
            <a:endParaRPr sz="1200">
              <a:solidFill>
                <a:srgbClr val="0066C0"/>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When movie director Larry Trimble travels to Berlin searching for his next big star--a dog!--he finds Etzel, a fierce, highly trained three-year-old German shepherd police dog. Larry sees past the snarls and growls and brings Etzel back to Hollywood, where he is renamed Strongheart. Along with screenwriter Jane Murfin, Larry grooms his protégé to be a star of the silver screen--and he succeeds, starting with Strongheart's first film, </a:t>
            </a:r>
            <a:r>
              <a:rPr i="1" lang="en" sz="1200">
                <a:solidFill>
                  <a:srgbClr val="333333"/>
                </a:solidFill>
                <a:highlight>
                  <a:srgbClr val="FFFFFF"/>
                </a:highlight>
              </a:rPr>
              <a:t>The Love Master</a:t>
            </a:r>
            <a:r>
              <a:rPr lang="en" sz="1200">
                <a:solidFill>
                  <a:srgbClr val="333333"/>
                </a:solidFill>
                <a:highlight>
                  <a:srgbClr val="FFFFFF"/>
                </a:highlight>
              </a:rPr>
              <a:t>, which is released in 1921. Strongheart is soon joined by a leading lady, a German shepherd named Lady Julie, and becomes a sensation.</a:t>
            </a:r>
            <a:endParaRPr sz="1200">
              <a:solidFill>
                <a:srgbClr val="0066C0"/>
              </a:solidFill>
              <a:highlight>
                <a:srgbClr val="FFFFFF"/>
              </a:highlight>
            </a:endParaRPr>
          </a:p>
        </p:txBody>
      </p:sp>
      <p:pic>
        <p:nvPicPr>
          <p:cNvPr id="193" name="Google Shape;193;p30"/>
          <p:cNvPicPr preferRelativeResize="0"/>
          <p:nvPr/>
        </p:nvPicPr>
        <p:blipFill>
          <a:blip r:embed="rId3">
            <a:alphaModFix/>
          </a:blip>
          <a:stretch>
            <a:fillRect/>
          </a:stretch>
        </p:blipFill>
        <p:spPr>
          <a:xfrm>
            <a:off x="98950" y="812800"/>
            <a:ext cx="2162325" cy="2854500"/>
          </a:xfrm>
          <a:prstGeom prst="rect">
            <a:avLst/>
          </a:prstGeom>
          <a:noFill/>
          <a:ln>
            <a:noFill/>
          </a:ln>
        </p:spPr>
      </p:pic>
      <p:pic>
        <p:nvPicPr>
          <p:cNvPr descr="We take a look at the first canine movie star, Strongheart." id="194" name="Google Shape;194;p30" title="Film Histories Episode 46 - Strongheart">
            <a:hlinkClick r:id="rId4"/>
          </p:cNvPr>
          <p:cNvPicPr preferRelativeResize="0"/>
          <p:nvPr/>
        </p:nvPicPr>
        <p:blipFill>
          <a:blip r:embed="rId5">
            <a:alphaModFix/>
          </a:blip>
          <a:stretch>
            <a:fillRect/>
          </a:stretch>
        </p:blipFill>
        <p:spPr>
          <a:xfrm>
            <a:off x="2686775" y="1180252"/>
            <a:ext cx="2258206" cy="1693650"/>
          </a:xfrm>
          <a:prstGeom prst="rect">
            <a:avLst/>
          </a:prstGeom>
          <a:noFill/>
          <a:ln>
            <a:noFill/>
          </a:ln>
        </p:spPr>
      </p:pic>
      <p:sp>
        <p:nvSpPr>
          <p:cNvPr id="195" name="Google Shape;195;p30"/>
          <p:cNvSpPr txBox="1"/>
          <p:nvPr/>
        </p:nvSpPr>
        <p:spPr>
          <a:xfrm>
            <a:off x="2686825" y="2975200"/>
            <a:ext cx="2258100" cy="6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The Real Story of Strongheart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nvSpPr>
        <p:spPr>
          <a:xfrm>
            <a:off x="5459150" y="225750"/>
            <a:ext cx="3363600" cy="390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highlight>
                  <a:schemeClr val="lt1"/>
                </a:highlight>
              </a:rPr>
              <a:t>The Undefeated </a:t>
            </a:r>
            <a:endParaRPr b="1" u="sng">
              <a:highlight>
                <a:schemeClr val="lt1"/>
              </a:highlight>
            </a:endParaRPr>
          </a:p>
          <a:p>
            <a:pPr indent="0" lvl="0" marL="0" rtl="0" algn="ctr">
              <a:lnSpc>
                <a:spcPct val="115000"/>
              </a:lnSpc>
              <a:spcBef>
                <a:spcPts val="400"/>
              </a:spcBef>
              <a:spcAft>
                <a:spcPts val="0"/>
              </a:spcAft>
              <a:buNone/>
            </a:pPr>
            <a:r>
              <a:rPr lang="en" sz="1200">
                <a:solidFill>
                  <a:schemeClr val="dk1"/>
                </a:solidFill>
                <a:highlight>
                  <a:schemeClr val="lt1"/>
                </a:highlight>
              </a:rPr>
              <a:t>by Kwame Alexander</a:t>
            </a:r>
            <a:r>
              <a:rPr lang="en" sz="1200">
                <a:solidFill>
                  <a:srgbClr val="0066C0"/>
                </a:solidFill>
                <a:highlight>
                  <a:schemeClr val="lt1"/>
                </a:highlight>
                <a:uFill>
                  <a:noFill/>
                </a:uFill>
                <a:hlinkClick r:id="rId3"/>
              </a:rPr>
              <a:t> </a:t>
            </a:r>
            <a:r>
              <a:rPr lang="en" sz="1200">
                <a:solidFill>
                  <a:schemeClr val="dk1"/>
                </a:solidFill>
                <a:highlight>
                  <a:schemeClr val="lt1"/>
                </a:highlight>
              </a:rPr>
              <a:t>and Kadir Nelson</a:t>
            </a:r>
            <a:endParaRPr sz="1200">
              <a:solidFill>
                <a:schemeClr val="dk1"/>
              </a:solidFill>
              <a:highlight>
                <a:schemeClr val="lt1"/>
              </a:highlight>
            </a:endParaRPr>
          </a:p>
          <a:p>
            <a:pPr indent="0" lvl="0" marL="0" rtl="0" algn="ctr">
              <a:spcBef>
                <a:spcPts val="0"/>
              </a:spcBef>
              <a:spcAft>
                <a:spcPts val="0"/>
              </a:spcAft>
              <a:buNone/>
            </a:pPr>
            <a:r>
              <a:t/>
            </a:r>
            <a:endParaRPr sz="1200">
              <a:solidFill>
                <a:schemeClr val="dk2"/>
              </a:solidFill>
            </a:endParaRPr>
          </a:p>
          <a:p>
            <a:pPr indent="0" lvl="0" marL="0" rtl="0" algn="ctr">
              <a:spcBef>
                <a:spcPts val="0"/>
              </a:spcBef>
              <a:spcAft>
                <a:spcPts val="0"/>
              </a:spcAft>
              <a:buNone/>
            </a:pPr>
            <a:r>
              <a:rPr lang="en" sz="1200">
                <a:solidFill>
                  <a:srgbClr val="333333"/>
                </a:solidFill>
                <a:highlight>
                  <a:schemeClr val="lt1"/>
                </a:highlight>
              </a:rPr>
              <a:t>Originally performed for ESPN's The Undefeated, this poem is a love letter to black life in the United States. It highlights the unspeakable trauma of slavery, the faith and fire of the civil rights movement, and the grit, passion, and perseverance of some of the world's greatest heroes. The text is also peppered with references to the words of Martin Luther King, Jr., Langston Hughes, Gwendolyn Brooks, and others, offering deeper insights into the accomplishments of the past, while bringing stark attention to the endurance and spirit of those surviving and thriving in the present. Robust back matter at the end provides valuable historical context and additional detail for those wishing to learn more.</a:t>
            </a:r>
            <a:endParaRPr/>
          </a:p>
        </p:txBody>
      </p:sp>
      <p:pic>
        <p:nvPicPr>
          <p:cNvPr descr="The Undefeated (Caldecott Medal Book)" id="201" name="Google Shape;201;p31"/>
          <p:cNvPicPr preferRelativeResize="0"/>
          <p:nvPr/>
        </p:nvPicPr>
        <p:blipFill>
          <a:blip r:embed="rId4">
            <a:alphaModFix/>
          </a:blip>
          <a:stretch>
            <a:fillRect/>
          </a:stretch>
        </p:blipFill>
        <p:spPr>
          <a:xfrm>
            <a:off x="666325" y="162850"/>
            <a:ext cx="2171700" cy="2076450"/>
          </a:xfrm>
          <a:prstGeom prst="rect">
            <a:avLst/>
          </a:prstGeom>
          <a:noFill/>
          <a:ln>
            <a:noFill/>
          </a:ln>
        </p:spPr>
      </p:pic>
      <p:pic>
        <p:nvPicPr>
          <p:cNvPr descr="Watch the fantastic Kwame Alexander read aloud from his book The Undefeated, which remembers unforgettable, unafraid and unbowed, famous and overlooked figures from black history." id="202" name="Google Shape;202;p31" title="Kwame Alexander reads The Undefeated">
            <a:hlinkClick r:id="rId5"/>
          </p:cNvPr>
          <p:cNvPicPr preferRelativeResize="0"/>
          <p:nvPr/>
        </p:nvPicPr>
        <p:blipFill>
          <a:blip r:embed="rId6">
            <a:alphaModFix/>
          </a:blip>
          <a:stretch>
            <a:fillRect/>
          </a:stretch>
        </p:blipFill>
        <p:spPr>
          <a:xfrm>
            <a:off x="152400" y="2391700"/>
            <a:ext cx="3465866" cy="2599400"/>
          </a:xfrm>
          <a:prstGeom prst="rect">
            <a:avLst/>
          </a:prstGeom>
          <a:noFill/>
          <a:ln>
            <a:noFill/>
          </a:ln>
        </p:spPr>
      </p:pic>
      <p:sp>
        <p:nvSpPr>
          <p:cNvPr id="203" name="Google Shape;203;p31"/>
          <p:cNvSpPr txBox="1"/>
          <p:nvPr/>
        </p:nvSpPr>
        <p:spPr>
          <a:xfrm>
            <a:off x="6359000" y="4483775"/>
            <a:ext cx="15639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7"/>
              </a:rPr>
              <a:t>LESSON PLANS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5610775" y="409875"/>
            <a:ext cx="3183600" cy="436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0066C0"/>
                </a:solidFill>
                <a:highlight>
                  <a:srgbClr val="FFFFFF"/>
                </a:highlight>
                <a:uFill>
                  <a:noFill/>
                </a:uFill>
                <a:hlinkClick r:id="rId3"/>
              </a:rPr>
              <a:t>The Ambrose Deception</a:t>
            </a:r>
            <a:endParaRPr b="1" sz="1700">
              <a:solidFill>
                <a:srgbClr val="0066C0"/>
              </a:solidFill>
              <a:highlight>
                <a:srgbClr val="FFFFFF"/>
              </a:highlight>
            </a:endParaRPr>
          </a:p>
          <a:p>
            <a:pPr indent="0" lvl="0" marL="0" rtl="0" algn="l">
              <a:lnSpc>
                <a:spcPct val="115000"/>
              </a:lnSpc>
              <a:spcBef>
                <a:spcPts val="400"/>
              </a:spcBef>
              <a:spcAft>
                <a:spcPts val="0"/>
              </a:spcAft>
              <a:buNone/>
            </a:pPr>
            <a:r>
              <a:rPr lang="en" sz="1050">
                <a:solidFill>
                  <a:schemeClr val="dk1"/>
                </a:solidFill>
                <a:highlight>
                  <a:srgbClr val="FFFFFF"/>
                </a:highlight>
              </a:rPr>
              <a:t>by </a:t>
            </a:r>
            <a:r>
              <a:rPr lang="en" sz="1050">
                <a:solidFill>
                  <a:srgbClr val="0066C0"/>
                </a:solidFill>
                <a:highlight>
                  <a:srgbClr val="FFFFFF"/>
                </a:highlight>
                <a:uFill>
                  <a:noFill/>
                </a:uFill>
                <a:hlinkClick r:id="rId4"/>
              </a:rPr>
              <a:t>Emily Ecton </a:t>
            </a:r>
            <a:endParaRPr sz="1050">
              <a:solidFill>
                <a:srgbClr val="0066C0"/>
              </a:solidFill>
              <a:highlight>
                <a:srgbClr val="FFFFFF"/>
              </a:highlight>
            </a:endParaRPr>
          </a:p>
          <a:p>
            <a:pPr indent="0" lvl="0" marL="0" rtl="0" algn="l">
              <a:lnSpc>
                <a:spcPct val="115000"/>
              </a:lnSpc>
              <a:spcBef>
                <a:spcPts val="0"/>
              </a:spcBef>
              <a:spcAft>
                <a:spcPts val="0"/>
              </a:spcAft>
              <a:buNone/>
            </a:pPr>
            <a:r>
              <a:t/>
            </a:r>
            <a:endParaRPr sz="1050">
              <a:solidFill>
                <a:srgbClr val="0066C0"/>
              </a:solidFill>
              <a:highlight>
                <a:srgbClr val="FFFFFF"/>
              </a:highlight>
            </a:endParaRPr>
          </a:p>
          <a:p>
            <a:pPr indent="0" lvl="0" marL="0" rtl="0" algn="l">
              <a:lnSpc>
                <a:spcPct val="115000"/>
              </a:lnSpc>
              <a:spcBef>
                <a:spcPts val="0"/>
              </a:spcBef>
              <a:spcAft>
                <a:spcPts val="0"/>
              </a:spcAft>
              <a:buNone/>
            </a:pPr>
            <a:r>
              <a:rPr lang="en" sz="1050">
                <a:solidFill>
                  <a:srgbClr val="333333"/>
                </a:solidFill>
                <a:highlight>
                  <a:srgbClr val="FFFFFF"/>
                </a:highlight>
              </a:rPr>
              <a:t>Melissa is a nobody. Wilf is a slacker. Bondi is a show-off. At least that's what their middle school teachers think. To everyone's surprise, they are the three students chosen to compete for a ten thousand-dollar scholarship, solving clues that lead them to various locations around Chicago. At first the three contestants work independently, but it doesn't take long before each begins to wonder whether the competition is a sham. It's only by secretly joining forces and using their unique talents that the trio is able to uncover the truth behind the Ambrose Deception--a truth that involves a lot more than just a scholarship.</a:t>
            </a:r>
            <a:endParaRPr sz="1050">
              <a:solidFill>
                <a:srgbClr val="0066C0"/>
              </a:solidFill>
              <a:highlight>
                <a:srgbClr val="FFFFFF"/>
              </a:highlight>
            </a:endParaRPr>
          </a:p>
        </p:txBody>
      </p:sp>
      <p:pic>
        <p:nvPicPr>
          <p:cNvPr id="61" name="Google Shape;61;p14"/>
          <p:cNvPicPr preferRelativeResize="0"/>
          <p:nvPr/>
        </p:nvPicPr>
        <p:blipFill>
          <a:blip r:embed="rId5">
            <a:alphaModFix/>
          </a:blip>
          <a:stretch>
            <a:fillRect/>
          </a:stretch>
        </p:blipFill>
        <p:spPr>
          <a:xfrm>
            <a:off x="480500" y="240225"/>
            <a:ext cx="1475722" cy="2331525"/>
          </a:xfrm>
          <a:prstGeom prst="rect">
            <a:avLst/>
          </a:prstGeom>
          <a:noFill/>
          <a:ln>
            <a:noFill/>
          </a:ln>
        </p:spPr>
      </p:pic>
      <p:pic>
        <p:nvPicPr>
          <p:cNvPr descr="Book Trailers For Readers presents author  Emily Ecton 2019 - 2020 SSYRA award winning novel Ambrose Deception .  Book Trailer by teacher librarian  M. Harclerode." id="62" name="Google Shape;62;p14" title="Ambrose Deception - author Emily Ecton">
            <a:hlinkClick r:id="rId6"/>
          </p:cNvPr>
          <p:cNvPicPr preferRelativeResize="0"/>
          <p:nvPr/>
        </p:nvPicPr>
        <p:blipFill>
          <a:blip r:embed="rId7">
            <a:alphaModFix/>
          </a:blip>
          <a:stretch>
            <a:fillRect/>
          </a:stretch>
        </p:blipFill>
        <p:spPr>
          <a:xfrm>
            <a:off x="392226" y="2826150"/>
            <a:ext cx="2940300" cy="2205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nvSpPr>
        <p:spPr>
          <a:xfrm>
            <a:off x="4423600" y="480500"/>
            <a:ext cx="4572000" cy="318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rPr>
              <a:t> The Van Gogh Deception (The Lost Art Mysteries)</a:t>
            </a:r>
            <a:endParaRPr b="1">
              <a:solidFill>
                <a:schemeClr val="dk1"/>
              </a:solidFill>
            </a:endParaRPr>
          </a:p>
          <a:p>
            <a:pPr indent="0" lvl="0" marL="0" rtl="0" algn="ctr">
              <a:lnSpc>
                <a:spcPct val="115000"/>
              </a:lnSpc>
              <a:spcBef>
                <a:spcPts val="0"/>
              </a:spcBef>
              <a:spcAft>
                <a:spcPts val="0"/>
              </a:spcAft>
              <a:buNone/>
            </a:pPr>
            <a:r>
              <a:rPr lang="en" sz="1200">
                <a:solidFill>
                  <a:schemeClr val="dk1"/>
                </a:solidFill>
              </a:rPr>
              <a:t>by Deron R. Hicks</a:t>
            </a:r>
            <a:endParaRPr sz="1200">
              <a:solidFill>
                <a:schemeClr val="dk1"/>
              </a:solidFill>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When a young boy is discovered in Washington DC’s National Gallery without any recollection of who he is, so begins a high-stakes race to unravel the greatest mystery of all: his identity.</a:t>
            </a:r>
            <a:endParaRPr sz="1200">
              <a:solidFill>
                <a:srgbClr val="333333"/>
              </a:solidFill>
              <a:highlight>
                <a:srgbClr val="FFFFFF"/>
              </a:highlight>
            </a:endParaRPr>
          </a:p>
          <a:p>
            <a:pPr indent="0" lvl="0" marL="0" rtl="0" algn="ctr">
              <a:lnSpc>
                <a:spcPct val="115000"/>
              </a:lnSpc>
              <a:spcBef>
                <a:spcPts val="1100"/>
              </a:spcBef>
              <a:spcAft>
                <a:spcPts val="0"/>
              </a:spcAft>
              <a:buNone/>
            </a:pPr>
            <a:r>
              <a:rPr lang="en" sz="1200">
                <a:solidFill>
                  <a:srgbClr val="333333"/>
                </a:solidFill>
                <a:highlight>
                  <a:srgbClr val="FFFFFF"/>
                </a:highlight>
              </a:rPr>
              <a:t>      As the stakes continue to rise, the boy must piece together the disjointed clues of his origins while using his limited knowledge to stop one of the greatest art frauds ever attempted. Digitally interactive, this breathtaking museum mystery offers QR codes woven throughout the book that bring renowned paintings to readers’ fingertips.</a:t>
            </a:r>
            <a:endParaRPr sz="1200">
              <a:solidFill>
                <a:srgbClr val="333333"/>
              </a:solidFill>
              <a:highlight>
                <a:srgbClr val="FFFFFF"/>
              </a:highlight>
            </a:endParaRPr>
          </a:p>
          <a:p>
            <a:pPr indent="0" lvl="0" marL="0" rtl="0" algn="l">
              <a:lnSpc>
                <a:spcPct val="115000"/>
              </a:lnSpc>
              <a:spcBef>
                <a:spcPts val="0"/>
              </a:spcBef>
              <a:spcAft>
                <a:spcPts val="0"/>
              </a:spcAft>
              <a:buNone/>
            </a:pPr>
            <a:r>
              <a:t/>
            </a:r>
            <a:endParaRPr sz="750">
              <a:solidFill>
                <a:schemeClr val="dk1"/>
              </a:solidFill>
            </a:endParaRPr>
          </a:p>
        </p:txBody>
      </p:sp>
      <p:pic>
        <p:nvPicPr>
          <p:cNvPr id="209" name="Google Shape;209;p32"/>
          <p:cNvPicPr preferRelativeResize="0"/>
          <p:nvPr/>
        </p:nvPicPr>
        <p:blipFill>
          <a:blip r:embed="rId3">
            <a:alphaModFix/>
          </a:blip>
          <a:stretch>
            <a:fillRect/>
          </a:stretch>
        </p:blipFill>
        <p:spPr>
          <a:xfrm>
            <a:off x="127200" y="209395"/>
            <a:ext cx="2021000" cy="2992501"/>
          </a:xfrm>
          <a:prstGeom prst="rect">
            <a:avLst/>
          </a:prstGeom>
          <a:noFill/>
          <a:ln>
            <a:noFill/>
          </a:ln>
        </p:spPr>
      </p:pic>
      <p:pic>
        <p:nvPicPr>
          <p:cNvPr descr="Trailer for Deron Hicks's book &quot;The Van Gogh Decepton&quot;, created by Liz Friend, Wester Middle School, Frisco, TX." id="210" name="Google Shape;210;p32" title="THE VAN GOGH DECEPTION book trailer 360p 2">
            <a:hlinkClick r:id="rId4"/>
          </p:cNvPr>
          <p:cNvPicPr preferRelativeResize="0"/>
          <p:nvPr/>
        </p:nvPicPr>
        <p:blipFill>
          <a:blip r:embed="rId5">
            <a:alphaModFix/>
          </a:blip>
          <a:stretch>
            <a:fillRect/>
          </a:stretch>
        </p:blipFill>
        <p:spPr>
          <a:xfrm>
            <a:off x="152400" y="3354296"/>
            <a:ext cx="2182405" cy="163680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3"/>
          <p:cNvSpPr txBox="1"/>
          <p:nvPr/>
        </p:nvSpPr>
        <p:spPr>
          <a:xfrm>
            <a:off x="4373650" y="198900"/>
            <a:ext cx="4643100" cy="4719300"/>
          </a:xfrm>
          <a:prstGeom prst="rect">
            <a:avLst/>
          </a:prstGeom>
          <a:noFill/>
          <a:ln>
            <a:noFill/>
          </a:ln>
        </p:spPr>
        <p:txBody>
          <a:bodyPr anchorCtr="0" anchor="t" bIns="91425" lIns="91425" spcFirstLastPara="1" rIns="91425" wrap="square" tIns="91425">
            <a:noAutofit/>
          </a:bodyPr>
          <a:lstStyle/>
          <a:p>
            <a:pPr indent="0" lvl="0" marL="0" rtl="0" algn="ctr">
              <a:lnSpc>
                <a:spcPct val="128571"/>
              </a:lnSpc>
              <a:spcBef>
                <a:spcPts val="0"/>
              </a:spcBef>
              <a:spcAft>
                <a:spcPts val="0"/>
              </a:spcAft>
              <a:buNone/>
            </a:pPr>
            <a:r>
              <a:rPr b="1" lang="en">
                <a:solidFill>
                  <a:srgbClr val="0F1111"/>
                </a:solidFill>
                <a:highlight>
                  <a:srgbClr val="FFFFFF"/>
                </a:highlight>
              </a:rPr>
              <a:t>Wedgie &amp; Gizmo</a:t>
            </a:r>
            <a:r>
              <a:rPr b="1" lang="en" sz="2100">
                <a:solidFill>
                  <a:srgbClr val="0F1111"/>
                </a:solidFill>
                <a:highlight>
                  <a:srgbClr val="FFFFFF"/>
                </a:highlight>
              </a:rPr>
              <a:t> </a:t>
            </a:r>
            <a:endParaRPr b="1" sz="2100">
              <a:solidFill>
                <a:srgbClr val="0F1111"/>
              </a:solidFill>
              <a:highlight>
                <a:srgbClr val="FFFFFF"/>
              </a:highlight>
            </a:endParaRPr>
          </a:p>
          <a:p>
            <a:pPr indent="0" lvl="0" marL="0" rtl="0" algn="ctr">
              <a:lnSpc>
                <a:spcPct val="115000"/>
              </a:lnSpc>
              <a:spcBef>
                <a:spcPts val="0"/>
              </a:spcBef>
              <a:spcAft>
                <a:spcPts val="0"/>
              </a:spcAft>
              <a:buNone/>
            </a:pPr>
            <a:r>
              <a:rPr lang="en" sz="1200">
                <a:solidFill>
                  <a:srgbClr val="0F1111"/>
                </a:solidFill>
                <a:highlight>
                  <a:srgbClr val="FFFFFF"/>
                </a:highlight>
              </a:rPr>
              <a:t>by Suzanne Selfors</a:t>
            </a:r>
            <a:endParaRPr sz="1200">
              <a:solidFill>
                <a:srgbClr val="0F1111"/>
              </a:solidFill>
              <a:highlight>
                <a:srgbClr val="FFFFFF"/>
              </a:highlight>
            </a:endParaRPr>
          </a:p>
          <a:p>
            <a:pPr indent="0" lvl="0" marL="0" rtl="0" algn="ctr">
              <a:lnSpc>
                <a:spcPct val="115000"/>
              </a:lnSpc>
              <a:spcBef>
                <a:spcPts val="0"/>
              </a:spcBef>
              <a:spcAft>
                <a:spcPts val="0"/>
              </a:spcAft>
              <a:buNone/>
            </a:pPr>
            <a:r>
              <a:t/>
            </a:r>
            <a:endParaRPr sz="1200">
              <a:solidFill>
                <a:srgbClr val="0F1111"/>
              </a:solidFill>
              <a:highlight>
                <a:srgbClr val="FFFFFF"/>
              </a:highlight>
            </a:endParaRPr>
          </a:p>
          <a:p>
            <a:pPr indent="0" lvl="0" marL="0" rtl="0" algn="ctr">
              <a:lnSpc>
                <a:spcPct val="115000"/>
              </a:lnSpc>
              <a:spcBef>
                <a:spcPts val="0"/>
              </a:spcBef>
              <a:spcAft>
                <a:spcPts val="0"/>
              </a:spcAft>
              <a:buNone/>
            </a:pPr>
            <a:r>
              <a:rPr b="1" lang="en" sz="1200">
                <a:highlight>
                  <a:srgbClr val="FFFFFF"/>
                </a:highlight>
              </a:rPr>
              <a:t>Fans of Stick Dog and </a:t>
            </a:r>
            <a:r>
              <a:rPr b="1" i="1" lang="en" sz="1200">
                <a:highlight>
                  <a:srgbClr val="FFFFFF"/>
                </a:highlight>
              </a:rPr>
              <a:t>My Big Fat Zombie Goldfish </a:t>
            </a:r>
            <a:r>
              <a:rPr b="1" lang="en" sz="1200">
                <a:highlight>
                  <a:srgbClr val="FFFFFF"/>
                </a:highlight>
              </a:rPr>
              <a:t>will love Suzanne Selfors’s hilarious new illustrated series about the growing pains of blended families and the secret rivalry of pets</a:t>
            </a:r>
            <a:r>
              <a:rPr b="1" i="1" lang="en" sz="1200">
                <a:highlight>
                  <a:srgbClr val="FFFFFF"/>
                </a:highlight>
              </a:rPr>
              <a:t>.</a:t>
            </a:r>
            <a:endParaRPr b="1" i="1" sz="1200">
              <a:highlight>
                <a:srgbClr val="FFFFFF"/>
              </a:highlight>
            </a:endParaRPr>
          </a:p>
          <a:p>
            <a:pPr indent="0" lvl="0" marL="0" rtl="0" algn="ctr">
              <a:lnSpc>
                <a:spcPct val="115000"/>
              </a:lnSpc>
              <a:spcBef>
                <a:spcPts val="1100"/>
              </a:spcBef>
              <a:spcAft>
                <a:spcPts val="0"/>
              </a:spcAft>
              <a:buNone/>
            </a:pPr>
            <a:r>
              <a:t/>
            </a:r>
            <a:endParaRPr sz="1200">
              <a:highlight>
                <a:srgbClr val="FFFFFF"/>
              </a:highlight>
            </a:endParaRPr>
          </a:p>
          <a:p>
            <a:pPr indent="0" lvl="0" marL="0" rtl="0" algn="ctr">
              <a:lnSpc>
                <a:spcPct val="115000"/>
              </a:lnSpc>
              <a:spcBef>
                <a:spcPts val="1100"/>
              </a:spcBef>
              <a:spcAft>
                <a:spcPts val="0"/>
              </a:spcAft>
              <a:buNone/>
            </a:pPr>
            <a:r>
              <a:rPr lang="en" sz="1200">
                <a:highlight>
                  <a:srgbClr val="FFFFFF"/>
                </a:highlight>
              </a:rPr>
              <a:t>When a bouncy, barky dog and an evil genius guinea pig move into the same house, the laughs are nonstop! Wedgie is so excited, he can’t stop barking. He LOVES having new siblings and friends to protect. He LOVES guinea pigs like Gizmo! He also LOVES treats!</a:t>
            </a:r>
            <a:endParaRPr sz="1200">
              <a:highlight>
                <a:srgbClr val="FFFFFF"/>
              </a:highlight>
            </a:endParaRPr>
          </a:p>
          <a:p>
            <a:pPr indent="0" lvl="0" marL="0" rtl="0" algn="ctr">
              <a:lnSpc>
                <a:spcPct val="115000"/>
              </a:lnSpc>
              <a:spcBef>
                <a:spcPts val="1100"/>
              </a:spcBef>
              <a:spcAft>
                <a:spcPts val="0"/>
              </a:spcAft>
              <a:buNone/>
            </a:pPr>
            <a:r>
              <a:rPr lang="en" sz="1200">
                <a:highlight>
                  <a:srgbClr val="FFFFFF"/>
                </a:highlight>
              </a:rPr>
              <a:t>But Gizmo does not want to share his loyal human servant with a rump-sniffing beast! He does not want to live in a pink Barbie Playhouse. Or to be kissed and hugged by the girl human. Gizmo is an evil genius. He wants to take over the world and make all humans feel his wrath. But first he must destroy his archenemy, Wedgie, once and for all!</a:t>
            </a:r>
            <a:endParaRPr sz="1200">
              <a:highlight>
                <a:srgbClr val="FFFFFF"/>
              </a:highlight>
            </a:endParaRPr>
          </a:p>
          <a:p>
            <a:pPr indent="0" lvl="0" marL="0" rtl="0" algn="l">
              <a:lnSpc>
                <a:spcPct val="115000"/>
              </a:lnSpc>
              <a:spcBef>
                <a:spcPts val="0"/>
              </a:spcBef>
              <a:spcAft>
                <a:spcPts val="0"/>
              </a:spcAft>
              <a:buNone/>
            </a:pPr>
            <a:r>
              <a:t/>
            </a:r>
            <a:endParaRPr sz="1200">
              <a:solidFill>
                <a:srgbClr val="0F1111"/>
              </a:solidFill>
              <a:highlight>
                <a:srgbClr val="FFFFFF"/>
              </a:highlight>
            </a:endParaRPr>
          </a:p>
        </p:txBody>
      </p:sp>
      <p:pic>
        <p:nvPicPr>
          <p:cNvPr id="216" name="Google Shape;216;p33"/>
          <p:cNvPicPr preferRelativeResize="0"/>
          <p:nvPr/>
        </p:nvPicPr>
        <p:blipFill>
          <a:blip r:embed="rId3">
            <a:alphaModFix/>
          </a:blip>
          <a:stretch>
            <a:fillRect/>
          </a:stretch>
        </p:blipFill>
        <p:spPr>
          <a:xfrm>
            <a:off x="409850" y="253950"/>
            <a:ext cx="1667675" cy="2514100"/>
          </a:xfrm>
          <a:prstGeom prst="rect">
            <a:avLst/>
          </a:prstGeom>
          <a:noFill/>
          <a:ln>
            <a:noFill/>
          </a:ln>
        </p:spPr>
      </p:pic>
      <p:pic>
        <p:nvPicPr>
          <p:cNvPr descr="WEDGIE &amp; GIZMO is a hilarious, highly-illustrated trilogy about the secret rivalry of pets!&#10;&#10;Subscribe to Shelf Stuff! - https://goo.gl/TkzXiD&#10;&#10;When ten-year-old Elliot’s dad marries eight-year-old Jasmine and four-year-old Jackson’s mom, both families—and their pets!—move into the same house. Jasmine and Jackson’s dog, Wedgie, LOVES having new friends in his pack to protect. He especially loves Elliot's evil genius guinea pig, Gizmo. Gizmo looks like a furry potato and smells like the inside of Jasmine’s pocket.&#10;But Gizmo vows to make all humans feel his wrath. First, he was plucked from his Eco Habitat and forced to live in Jasmine’s pink Barbie Playhouse. And now he has to share his loyal human servant with a butt-sniffing beast named Wedgie. If Gizmo crushes Wedgie once and for all, he may finally escape his pink prison and conquer the world!&#10;&#10;Fully illustrated and told from alternating perspectives, WEDGIE &amp; GIZMO is the first book in a heartwarming and hilarious series from bestselling author Suzanne Selfors about the growing pains of blended families and the secret rivalry of pets.&#10;&#10;&#10;&#10;Find WEDGIE &amp; GIZMO:&#10;HarperCollins: http://bit.ly/2vFGrSP&#10;Amazon: http://amzn.to/2tHi9KJ&#10;Barnes &amp; Noble: http://bit.ly/2uuzXaT&#10;Indiebound: http://bit.ly/2vXQx0F&#10;Books-A-Millions: http://bit.ly/2vGiqLt&#10;Apple: http://apple.co/2h0v191&#10;Google: http://bit.ly/2uxItE9&#10;&#10;LET’S GET BOOK NERDY!&#10;Website: http://www.shelfstuff.com &#10;Instagram: http://instagram.com/theshelfstuff &#10;&#10;#ShelfStuff is brought to you by HarperCollins Publishers." id="217" name="Google Shape;217;p33" title="WEDGIE &amp; GIZMO | Meet the Characters | Episode 1">
            <a:hlinkClick r:id="rId4"/>
          </p:cNvPr>
          <p:cNvPicPr preferRelativeResize="0"/>
          <p:nvPr/>
        </p:nvPicPr>
        <p:blipFill>
          <a:blip r:embed="rId5">
            <a:alphaModFix/>
          </a:blip>
          <a:stretch>
            <a:fillRect/>
          </a:stretch>
        </p:blipFill>
        <p:spPr>
          <a:xfrm>
            <a:off x="175125" y="2906300"/>
            <a:ext cx="2137126" cy="1602850"/>
          </a:xfrm>
          <a:prstGeom prst="rect">
            <a:avLst/>
          </a:prstGeom>
          <a:noFill/>
          <a:ln>
            <a:noFill/>
          </a:ln>
        </p:spPr>
      </p:pic>
      <p:sp>
        <p:nvSpPr>
          <p:cNvPr id="218" name="Google Shape;218;p33"/>
          <p:cNvSpPr txBox="1"/>
          <p:nvPr/>
        </p:nvSpPr>
        <p:spPr>
          <a:xfrm>
            <a:off x="637450" y="4576750"/>
            <a:ext cx="1257900" cy="4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a:t>
            </a:r>
            <a:endParaRPr/>
          </a:p>
        </p:txBody>
      </p:sp>
      <p:pic>
        <p:nvPicPr>
          <p:cNvPr descr="Chapters 1 &amp; 2 Wedgie &amp; Gizmo by Suzanne Selfors during COVID-19 shut down." id="219" name="Google Shape;219;p33" title="Wedgie &amp; Gizmo Chapters 1 &amp; 2">
            <a:hlinkClick r:id="rId6"/>
          </p:cNvPr>
          <p:cNvPicPr preferRelativeResize="0"/>
          <p:nvPr/>
        </p:nvPicPr>
        <p:blipFill>
          <a:blip r:embed="rId7">
            <a:alphaModFix/>
          </a:blip>
          <a:stretch>
            <a:fillRect/>
          </a:stretch>
        </p:blipFill>
        <p:spPr>
          <a:xfrm>
            <a:off x="2312250" y="405000"/>
            <a:ext cx="1826675" cy="1370000"/>
          </a:xfrm>
          <a:prstGeom prst="rect">
            <a:avLst/>
          </a:prstGeom>
          <a:noFill/>
          <a:ln>
            <a:noFill/>
          </a:ln>
        </p:spPr>
      </p:pic>
      <p:sp>
        <p:nvSpPr>
          <p:cNvPr id="220" name="Google Shape;220;p33"/>
          <p:cNvSpPr txBox="1"/>
          <p:nvPr/>
        </p:nvSpPr>
        <p:spPr>
          <a:xfrm>
            <a:off x="2537388" y="1851400"/>
            <a:ext cx="1376400" cy="5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Chapters 1 &amp; 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Book Trailers For Readers presents author  Phil Bildner's  SSYRA award winning novel A Whole New Ballgame .  Book Trailer by teacher librarian  M. Harclerode.&#10;&#10;See more book trailers at http://www.booktrailersforreaders.com/" id="225" name="Google Shape;225;p34" title="A Whole New Ballgame Book Trailer -author Phil Bildner">
            <a:hlinkClick r:id="rId3"/>
          </p:cNvPr>
          <p:cNvPicPr preferRelativeResize="0"/>
          <p:nvPr/>
        </p:nvPicPr>
        <p:blipFill>
          <a:blip r:embed="rId4">
            <a:alphaModFix/>
          </a:blip>
          <a:stretch>
            <a:fillRect/>
          </a:stretch>
        </p:blipFill>
        <p:spPr>
          <a:xfrm>
            <a:off x="2335175" y="307850"/>
            <a:ext cx="2589376" cy="1942025"/>
          </a:xfrm>
          <a:prstGeom prst="rect">
            <a:avLst/>
          </a:prstGeom>
          <a:noFill/>
          <a:ln>
            <a:noFill/>
          </a:ln>
        </p:spPr>
      </p:pic>
      <p:sp>
        <p:nvSpPr>
          <p:cNvPr id="226" name="Google Shape;226;p34"/>
          <p:cNvSpPr txBox="1"/>
          <p:nvPr/>
        </p:nvSpPr>
        <p:spPr>
          <a:xfrm>
            <a:off x="5328100" y="127200"/>
            <a:ext cx="3621900" cy="468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highlight>
                  <a:srgbClr val="FFFFFF"/>
                </a:highlight>
              </a:rPr>
              <a:t>Whole New Ballgame (Rip and Red)</a:t>
            </a:r>
            <a:endParaRPr sz="750">
              <a:solidFill>
                <a:schemeClr val="dk1"/>
              </a:solidFill>
              <a:highlight>
                <a:srgbClr val="FFFFFF"/>
              </a:highlight>
            </a:endParaRPr>
          </a:p>
          <a:p>
            <a:pPr indent="0" lvl="0" marL="0" rtl="0" algn="l">
              <a:lnSpc>
                <a:spcPct val="115000"/>
              </a:lnSpc>
              <a:spcBef>
                <a:spcPts val="400"/>
              </a:spcBef>
              <a:spcAft>
                <a:spcPts val="0"/>
              </a:spcAft>
              <a:buNone/>
            </a:pPr>
            <a:r>
              <a:rPr lang="en" sz="1200">
                <a:solidFill>
                  <a:schemeClr val="dk1"/>
                </a:solidFill>
                <a:highlight>
                  <a:srgbClr val="FFFFFF"/>
                </a:highlight>
              </a:rPr>
              <a:t>by Phil Bildn</a:t>
            </a:r>
            <a:r>
              <a:rPr lang="en" sz="1200">
                <a:highlight>
                  <a:srgbClr val="FFFFFF"/>
                </a:highlight>
              </a:rPr>
              <a:t>e</a:t>
            </a:r>
            <a:r>
              <a:rPr lang="en" sz="1200">
                <a:solidFill>
                  <a:srgbClr val="0066C0"/>
                </a:solidFill>
                <a:highlight>
                  <a:srgbClr val="FFFFFF"/>
                </a:highlight>
                <a:uFill>
                  <a:noFill/>
                </a:uFill>
                <a:hlinkClick r:id="rId5"/>
              </a:rPr>
              <a:t>r </a:t>
            </a:r>
            <a:r>
              <a:rPr lang="en" sz="1200">
                <a:solidFill>
                  <a:schemeClr val="dk1"/>
                </a:solidFill>
                <a:highlight>
                  <a:srgbClr val="FFFFFF"/>
                </a:highlight>
              </a:rPr>
              <a:t> </a:t>
            </a:r>
            <a:endParaRPr sz="1200">
              <a:solidFill>
                <a:schemeClr val="dk1"/>
              </a:solidFill>
              <a:highlight>
                <a:srgbClr val="FFFFFF"/>
              </a:highlight>
            </a:endParaRPr>
          </a:p>
          <a:p>
            <a:pPr indent="0" lvl="0" marL="0" rtl="0" algn="l">
              <a:lnSpc>
                <a:spcPct val="115000"/>
              </a:lnSpc>
              <a:spcBef>
                <a:spcPts val="400"/>
              </a:spcBef>
              <a:spcAft>
                <a:spcPts val="0"/>
              </a:spcAft>
              <a:buNone/>
            </a:pPr>
            <a:r>
              <a:t/>
            </a:r>
            <a:endParaRPr sz="1200">
              <a:solidFill>
                <a:schemeClr val="dk1"/>
              </a:solidFill>
              <a:highlight>
                <a:srgbClr val="FFFFFF"/>
              </a:highlight>
            </a:endParaRPr>
          </a:p>
          <a:p>
            <a:pPr indent="0" lvl="0" marL="0" rtl="0" algn="l">
              <a:lnSpc>
                <a:spcPct val="115000"/>
              </a:lnSpc>
              <a:spcBef>
                <a:spcPts val="400"/>
              </a:spcBef>
              <a:spcAft>
                <a:spcPts val="0"/>
              </a:spcAft>
              <a:buNone/>
            </a:pPr>
            <a:r>
              <a:rPr b="1" lang="en" sz="1200">
                <a:solidFill>
                  <a:srgbClr val="333333"/>
                </a:solidFill>
                <a:highlight>
                  <a:srgbClr val="FFFFFF"/>
                </a:highlight>
              </a:rPr>
              <a:t>Fifth grade is one crazy ride in this middle grade novel about two best friends.</a:t>
            </a:r>
            <a:endParaRPr b="1" sz="1200">
              <a:solidFill>
                <a:srgbClr val="333333"/>
              </a:solidFill>
              <a:highlight>
                <a:srgbClr val="FFFFFF"/>
              </a:highlight>
            </a:endParaRPr>
          </a:p>
          <a:p>
            <a:pPr indent="0" lvl="0" marL="0" rtl="0" algn="l">
              <a:lnSpc>
                <a:spcPct val="115000"/>
              </a:lnSpc>
              <a:spcBef>
                <a:spcPts val="1100"/>
              </a:spcBef>
              <a:spcAft>
                <a:spcPts val="0"/>
              </a:spcAft>
              <a:buNone/>
            </a:pPr>
            <a:r>
              <a:rPr lang="en" sz="1200">
                <a:solidFill>
                  <a:srgbClr val="333333"/>
                </a:solidFill>
                <a:highlight>
                  <a:srgbClr val="FFFFFF"/>
                </a:highlight>
              </a:rPr>
              <a:t>Rip and Red are best friends whose fifth-grade year is nothing like what they expected. They have a crazy new tattooed teacher named Mr. Acevedo, who doesn't believe in tests or homework and who likes off-the-wall projects, the more "off" the better. And guess who's also their new basketball coach? Mr. Acevedo! Easy-going Rip is knocked completely out of his comfort zone. And for Red, who has autism and really needs things to be exactly a certain way, the changes are even more of a struggle. But together these two make a great duo who know how to help each other―and find ways to make a difference―in the classroom and on the court.</a:t>
            </a:r>
            <a:endParaRPr sz="1200">
              <a:solidFill>
                <a:srgbClr val="333333"/>
              </a:solidFill>
              <a:highlight>
                <a:srgbClr val="FFFFFF"/>
              </a:highlight>
            </a:endParaRPr>
          </a:p>
          <a:p>
            <a:pPr indent="0" lvl="0" marL="0" rtl="0" algn="l">
              <a:lnSpc>
                <a:spcPct val="115000"/>
              </a:lnSpc>
              <a:spcBef>
                <a:spcPts val="1100"/>
              </a:spcBef>
              <a:spcAft>
                <a:spcPts val="400"/>
              </a:spcAft>
              <a:buNone/>
            </a:pPr>
            <a:r>
              <a:t/>
            </a:r>
            <a:endParaRPr sz="1050">
              <a:solidFill>
                <a:schemeClr val="dk1"/>
              </a:solidFill>
              <a:highlight>
                <a:srgbClr val="FFFFFF"/>
              </a:highlight>
            </a:endParaRPr>
          </a:p>
        </p:txBody>
      </p:sp>
      <p:pic>
        <p:nvPicPr>
          <p:cNvPr id="227" name="Google Shape;227;p34"/>
          <p:cNvPicPr preferRelativeResize="0"/>
          <p:nvPr/>
        </p:nvPicPr>
        <p:blipFill>
          <a:blip r:embed="rId6">
            <a:alphaModFix/>
          </a:blip>
          <a:stretch>
            <a:fillRect/>
          </a:stretch>
        </p:blipFill>
        <p:spPr>
          <a:xfrm>
            <a:off x="183725" y="1113900"/>
            <a:ext cx="1945750" cy="2915699"/>
          </a:xfrm>
          <a:prstGeom prst="rect">
            <a:avLst/>
          </a:prstGeom>
          <a:noFill/>
          <a:ln>
            <a:noFill/>
          </a:ln>
        </p:spPr>
      </p:pic>
      <p:sp>
        <p:nvSpPr>
          <p:cNvPr id="228" name="Google Shape;228;p34"/>
          <p:cNvSpPr txBox="1"/>
          <p:nvPr/>
        </p:nvSpPr>
        <p:spPr>
          <a:xfrm>
            <a:off x="2993863" y="2395050"/>
            <a:ext cx="12720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Book Trailer</a:t>
            </a:r>
            <a:endParaRPr/>
          </a:p>
        </p:txBody>
      </p:sp>
      <p:pic>
        <p:nvPicPr>
          <p:cNvPr id="229" name="Google Shape;229;p34" title="Reading A Whole New Ball Game The Book Part 1">
            <a:hlinkClick r:id="rId7"/>
          </p:cNvPr>
          <p:cNvPicPr preferRelativeResize="0"/>
          <p:nvPr/>
        </p:nvPicPr>
        <p:blipFill>
          <a:blip r:embed="rId8">
            <a:alphaModFix/>
          </a:blip>
          <a:stretch>
            <a:fillRect/>
          </a:stretch>
        </p:blipFill>
        <p:spPr>
          <a:xfrm>
            <a:off x="2516625" y="2893625"/>
            <a:ext cx="2226500" cy="1669875"/>
          </a:xfrm>
          <a:prstGeom prst="rect">
            <a:avLst/>
          </a:prstGeom>
          <a:noFill/>
          <a:ln>
            <a:noFill/>
          </a:ln>
        </p:spPr>
      </p:pic>
      <p:sp>
        <p:nvSpPr>
          <p:cNvPr id="230" name="Google Shape;230;p34"/>
          <p:cNvSpPr txBox="1"/>
          <p:nvPr/>
        </p:nvSpPr>
        <p:spPr>
          <a:xfrm>
            <a:off x="3043375" y="4708675"/>
            <a:ext cx="11730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Chapter 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nvSpPr>
        <p:spPr>
          <a:xfrm>
            <a:off x="5229175" y="211975"/>
            <a:ext cx="3589800" cy="4593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200" u="sng">
                <a:solidFill>
                  <a:srgbClr val="C45500"/>
                </a:solidFill>
                <a:highlight>
                  <a:srgbClr val="FFFFFF"/>
                </a:highlight>
                <a:hlinkClick r:id="rId3"/>
              </a:rPr>
              <a:t>Animals by the Numbers: A Book of Infographics </a:t>
            </a:r>
            <a:endParaRPr b="1" sz="1200" u="sng">
              <a:solidFill>
                <a:srgbClr val="C45500"/>
              </a:solidFill>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a:t>
            </a:r>
            <a:r>
              <a:rPr lang="en" sz="1200">
                <a:solidFill>
                  <a:srgbClr val="0066C0"/>
                </a:solidFill>
                <a:highlight>
                  <a:srgbClr val="FFFFFF"/>
                </a:highlight>
                <a:uFill>
                  <a:noFill/>
                </a:uFill>
                <a:hlinkClick r:id="rId4"/>
              </a:rPr>
              <a:t>Steve Jenkins </a:t>
            </a:r>
            <a:endParaRPr sz="1200">
              <a:solidFill>
                <a:srgbClr val="0066C0"/>
              </a:solidFill>
              <a:highlight>
                <a:srgbClr val="FFFFFF"/>
              </a:highlight>
            </a:endParaRPr>
          </a:p>
          <a:p>
            <a:pPr indent="0" lvl="0" marL="0" rtl="0" algn="ctr">
              <a:lnSpc>
                <a:spcPct val="115000"/>
              </a:lnSpc>
              <a:spcBef>
                <a:spcPts val="0"/>
              </a:spcBef>
              <a:spcAft>
                <a:spcPts val="0"/>
              </a:spcAft>
              <a:buNone/>
            </a:pPr>
            <a:r>
              <a:t/>
            </a:r>
            <a:endParaRPr sz="1200">
              <a:solidFill>
                <a:srgbClr val="0066C0"/>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How many species are there across the globe?  </a:t>
            </a:r>
            <a:endParaRPr sz="1200">
              <a:solidFill>
                <a:srgbClr val="333333"/>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How much do all of the insects in the world collectively weigh? </a:t>
            </a:r>
            <a:endParaRPr sz="1200">
              <a:solidFill>
                <a:srgbClr val="333333"/>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How far can animals travel? </a:t>
            </a:r>
            <a:endParaRPr sz="1200">
              <a:solidFill>
                <a:srgbClr val="333333"/>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 </a:t>
            </a:r>
            <a:endParaRPr sz="1200">
              <a:solidFill>
                <a:srgbClr val="333333"/>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     Steve Jenkins answers these questions and many more with numbers, images, innovation, and authoritative science in his latest work of illustrated nonfiction</a:t>
            </a:r>
            <a:r>
              <a:rPr i="1" lang="en" sz="1200">
                <a:solidFill>
                  <a:srgbClr val="333333"/>
                </a:solidFill>
                <a:highlight>
                  <a:srgbClr val="FFFFFF"/>
                </a:highlight>
              </a:rPr>
              <a:t>. </a:t>
            </a:r>
            <a:r>
              <a:rPr lang="en" sz="1200">
                <a:solidFill>
                  <a:srgbClr val="333333"/>
                </a:solidFill>
                <a:highlight>
                  <a:srgbClr val="FFFFFF"/>
                </a:highlight>
              </a:rPr>
              <a:t>Jenkins layers his signature cut-paper illustrations alongside computer graphics and a text that is teeming with fresh, unexpected, and accurate zoological information ready for readers to easily devour. The level of scientific research paired with Jenkins’ creativity and accessible infographics is unmatched and sure to wow fans old and new.</a:t>
            </a:r>
            <a:endParaRPr sz="1200">
              <a:solidFill>
                <a:srgbClr val="0066C0"/>
              </a:solidFill>
              <a:highlight>
                <a:srgbClr val="FFFFFF"/>
              </a:highlight>
            </a:endParaRPr>
          </a:p>
          <a:p>
            <a:pPr indent="0" lvl="0" marL="0" rtl="0" algn="l">
              <a:lnSpc>
                <a:spcPct val="115000"/>
              </a:lnSpc>
              <a:spcBef>
                <a:spcPts val="0"/>
              </a:spcBef>
              <a:spcAft>
                <a:spcPts val="0"/>
              </a:spcAft>
              <a:buNone/>
            </a:pPr>
            <a:r>
              <a:t/>
            </a:r>
            <a:endParaRPr sz="750">
              <a:solidFill>
                <a:schemeClr val="dk1"/>
              </a:solidFill>
            </a:endParaRPr>
          </a:p>
          <a:p>
            <a:pPr indent="0" lvl="0" marL="0" rtl="0" algn="l">
              <a:lnSpc>
                <a:spcPct val="115000"/>
              </a:lnSpc>
              <a:spcBef>
                <a:spcPts val="0"/>
              </a:spcBef>
              <a:spcAft>
                <a:spcPts val="0"/>
              </a:spcAft>
              <a:buNone/>
            </a:pPr>
            <a:r>
              <a:t/>
            </a:r>
            <a:endParaRPr sz="750">
              <a:solidFill>
                <a:schemeClr val="dk1"/>
              </a:solidFill>
            </a:endParaRPr>
          </a:p>
        </p:txBody>
      </p:sp>
      <p:pic>
        <p:nvPicPr>
          <p:cNvPr id="68" name="Google Shape;68;p15"/>
          <p:cNvPicPr preferRelativeResize="0"/>
          <p:nvPr/>
        </p:nvPicPr>
        <p:blipFill>
          <a:blip r:embed="rId5">
            <a:alphaModFix/>
          </a:blip>
          <a:stretch>
            <a:fillRect/>
          </a:stretch>
        </p:blipFill>
        <p:spPr>
          <a:xfrm>
            <a:off x="504825" y="494650"/>
            <a:ext cx="2081500" cy="2437350"/>
          </a:xfrm>
          <a:prstGeom prst="rect">
            <a:avLst/>
          </a:prstGeom>
          <a:noFill/>
          <a:ln>
            <a:noFill/>
          </a:ln>
        </p:spPr>
      </p:pic>
      <p:pic>
        <p:nvPicPr>
          <p:cNvPr id="69" name="Google Shape;69;p15" title="Animals By The Numbers">
            <a:hlinkClick r:id="rId6"/>
          </p:cNvPr>
          <p:cNvPicPr preferRelativeResize="0"/>
          <p:nvPr/>
        </p:nvPicPr>
        <p:blipFill>
          <a:blip r:embed="rId7">
            <a:alphaModFix/>
          </a:blip>
          <a:stretch>
            <a:fillRect/>
          </a:stretch>
        </p:blipFill>
        <p:spPr>
          <a:xfrm>
            <a:off x="152400" y="3084400"/>
            <a:ext cx="2542267" cy="1906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nvSpPr>
        <p:spPr>
          <a:xfrm>
            <a:off x="5087850" y="176250"/>
            <a:ext cx="3830100" cy="479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u="sng">
                <a:highlight>
                  <a:srgbClr val="FFFFFF"/>
                </a:highlight>
                <a:hlinkClick r:id="rId3"/>
              </a:rPr>
              <a:t>Bob</a:t>
            </a:r>
            <a:endParaRPr b="1" u="sng">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Wendy Mass , Rebecca Stead</a:t>
            </a:r>
            <a:endParaRPr sz="1200"/>
          </a:p>
          <a:p>
            <a:pPr indent="0" lvl="0" marL="0" rtl="0" algn="ctr">
              <a:lnSpc>
                <a:spcPct val="115000"/>
              </a:lnSpc>
              <a:spcBef>
                <a:spcPts val="0"/>
              </a:spcBef>
              <a:spcAft>
                <a:spcPts val="0"/>
              </a:spcAft>
              <a:buNone/>
            </a:pPr>
            <a:r>
              <a:t/>
            </a:r>
            <a:endParaRPr sz="1200"/>
          </a:p>
          <a:p>
            <a:pPr indent="0" lvl="0" marL="0" rtl="0" algn="ctr">
              <a:lnSpc>
                <a:spcPct val="115000"/>
              </a:lnSpc>
              <a:spcBef>
                <a:spcPts val="0"/>
              </a:spcBef>
              <a:spcAft>
                <a:spcPts val="0"/>
              </a:spcAft>
              <a:buNone/>
            </a:pPr>
            <a:r>
              <a:rPr lang="en" sz="1200">
                <a:solidFill>
                  <a:srgbClr val="333333"/>
                </a:solidFill>
                <a:highlight>
                  <a:srgbClr val="FFFFFF"/>
                </a:highlight>
              </a:rPr>
              <a:t>It’s been five years since Livy and her family have visited Livy’s grandmother in Australia. Now that she’s back, Livy has the feeling she’s forgotten something really, really important about Gran’s house.</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It turns out she’s right.</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Bob, a short, greenish creature dressed in a chicken suit, didn’t forget Livy, or her promise. He’s been waiting five years for her to come back, hiding in a closet like she told him to. He can’t remember who―or what―he is, where he came from, or if he even has a family. But five years ago Livy promised she would help him find his way back home. Now it’s time to keep that promise.</a:t>
            </a:r>
            <a:endParaRPr sz="1200">
              <a:solidFill>
                <a:srgbClr val="333333"/>
              </a:solidFill>
              <a:highlight>
                <a:srgbClr val="FFFFFF"/>
              </a:highlight>
            </a:endParaRPr>
          </a:p>
          <a:p>
            <a:pPr indent="0" lvl="0" marL="0" rtl="0" algn="ctr">
              <a:lnSpc>
                <a:spcPct val="115000"/>
              </a:lnSpc>
              <a:spcBef>
                <a:spcPts val="0"/>
              </a:spcBef>
              <a:spcAft>
                <a:spcPts val="0"/>
              </a:spcAft>
              <a:buNone/>
            </a:pPr>
            <a:r>
              <a:t/>
            </a:r>
            <a:endParaRPr sz="1200">
              <a:solidFill>
                <a:schemeClr val="dk1"/>
              </a:solidFill>
            </a:endParaRPr>
          </a:p>
          <a:p>
            <a:pPr indent="0" lvl="0" marL="0" rtl="0" algn="ctr">
              <a:lnSpc>
                <a:spcPct val="115000"/>
              </a:lnSpc>
              <a:spcBef>
                <a:spcPts val="0"/>
              </a:spcBef>
              <a:spcAft>
                <a:spcPts val="0"/>
              </a:spcAft>
              <a:buNone/>
            </a:pPr>
            <a:r>
              <a:rPr lang="en" sz="1200">
                <a:solidFill>
                  <a:srgbClr val="333333"/>
                </a:solidFill>
                <a:highlight>
                  <a:srgbClr val="FFFFFF"/>
                </a:highlight>
              </a:rPr>
              <a:t>Clue by clue, Livy and Bob will unravel the mystery of where Bob comes from, and discover the kind of magic that lasts forever.</a:t>
            </a:r>
            <a:r>
              <a:rPr lang="en" sz="1200">
                <a:solidFill>
                  <a:srgbClr val="0066C0"/>
                </a:solidFill>
                <a:highlight>
                  <a:srgbClr val="FFFFFF"/>
                </a:highlight>
                <a:uFill>
                  <a:noFill/>
                </a:uFill>
                <a:hlinkClick r:id="rId4"/>
              </a:rPr>
              <a:t> </a:t>
            </a:r>
            <a:endParaRPr sz="1200">
              <a:solidFill>
                <a:srgbClr val="0066C0"/>
              </a:solidFill>
              <a:highlight>
                <a:srgbClr val="FFFFFF"/>
              </a:highlight>
            </a:endParaRPr>
          </a:p>
        </p:txBody>
      </p:sp>
      <p:pic>
        <p:nvPicPr>
          <p:cNvPr id="75" name="Google Shape;75;p16"/>
          <p:cNvPicPr preferRelativeResize="0"/>
          <p:nvPr/>
        </p:nvPicPr>
        <p:blipFill>
          <a:blip r:embed="rId5">
            <a:alphaModFix/>
          </a:blip>
          <a:stretch>
            <a:fillRect/>
          </a:stretch>
        </p:blipFill>
        <p:spPr>
          <a:xfrm>
            <a:off x="452225" y="176250"/>
            <a:ext cx="1597025" cy="2296575"/>
          </a:xfrm>
          <a:prstGeom prst="rect">
            <a:avLst/>
          </a:prstGeom>
          <a:noFill/>
          <a:ln>
            <a:noFill/>
          </a:ln>
        </p:spPr>
      </p:pic>
      <p:pic>
        <p:nvPicPr>
          <p:cNvPr id="76" name="Google Shape;76;p16" title="a BOB book trailer by Wendy Mass &amp; Rebecca Stead (official)">
            <a:hlinkClick r:id="rId6"/>
          </p:cNvPr>
          <p:cNvPicPr preferRelativeResize="0"/>
          <p:nvPr/>
        </p:nvPicPr>
        <p:blipFill>
          <a:blip r:embed="rId7">
            <a:alphaModFix/>
          </a:blip>
          <a:stretch>
            <a:fillRect/>
          </a:stretch>
        </p:blipFill>
        <p:spPr>
          <a:xfrm>
            <a:off x="152400" y="2625225"/>
            <a:ext cx="3154500" cy="2365875"/>
          </a:xfrm>
          <a:prstGeom prst="rect">
            <a:avLst/>
          </a:prstGeom>
          <a:noFill/>
          <a:ln>
            <a:noFill/>
          </a:ln>
        </p:spPr>
      </p:pic>
      <p:pic>
        <p:nvPicPr>
          <p:cNvPr id="77" name="Google Shape;77;p16" title="Chapter 1">
            <a:hlinkClick r:id="rId8"/>
          </p:cNvPr>
          <p:cNvPicPr preferRelativeResize="0"/>
          <p:nvPr/>
        </p:nvPicPr>
        <p:blipFill>
          <a:blip r:embed="rId9">
            <a:alphaModFix/>
          </a:blip>
          <a:stretch>
            <a:fillRect/>
          </a:stretch>
        </p:blipFill>
        <p:spPr>
          <a:xfrm>
            <a:off x="2830575" y="491600"/>
            <a:ext cx="1741424" cy="1306075"/>
          </a:xfrm>
          <a:prstGeom prst="rect">
            <a:avLst/>
          </a:prstGeom>
          <a:noFill/>
          <a:ln>
            <a:noFill/>
          </a:ln>
        </p:spPr>
      </p:pic>
      <p:sp>
        <p:nvSpPr>
          <p:cNvPr id="78" name="Google Shape;78;p16"/>
          <p:cNvSpPr txBox="1"/>
          <p:nvPr/>
        </p:nvSpPr>
        <p:spPr>
          <a:xfrm>
            <a:off x="2902850" y="1992750"/>
            <a:ext cx="1596900" cy="3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Chapter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nvSpPr>
        <p:spPr>
          <a:xfrm>
            <a:off x="4748650" y="183300"/>
            <a:ext cx="4282200" cy="4776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highlight>
                  <a:srgbClr val="FFFFFF"/>
                </a:highlight>
              </a:rPr>
              <a:t>Chester Nez and the Unbreakable Code: A Navajo Code Talker's Story</a:t>
            </a:r>
            <a:endParaRPr b="1">
              <a:solidFill>
                <a:srgbClr val="0066C0"/>
              </a:solidFill>
              <a:highlight>
                <a:srgbClr val="FFFFFF"/>
              </a:highlight>
            </a:endParaRPr>
          </a:p>
          <a:p>
            <a:pPr indent="0" lvl="0" marL="0" rtl="0" algn="ctr">
              <a:lnSpc>
                <a:spcPct val="115000"/>
              </a:lnSpc>
              <a:spcBef>
                <a:spcPts val="400"/>
              </a:spcBef>
              <a:spcAft>
                <a:spcPts val="0"/>
              </a:spcAft>
              <a:buNone/>
            </a:pPr>
            <a:r>
              <a:rPr lang="en">
                <a:solidFill>
                  <a:schemeClr val="dk1"/>
                </a:solidFill>
                <a:highlight>
                  <a:srgbClr val="FFFFFF"/>
                </a:highlight>
              </a:rPr>
              <a:t>by Joseph Bruchac and Liz Amini-Holmes</a:t>
            </a:r>
            <a:endParaRPr>
              <a:solidFill>
                <a:schemeClr val="dk1"/>
              </a:solidFill>
              <a:highlight>
                <a:srgbClr val="FFFFFF"/>
              </a:highlight>
            </a:endParaRPr>
          </a:p>
          <a:p>
            <a:pPr indent="0" lvl="0" marL="0" rtl="0" algn="ctr">
              <a:lnSpc>
                <a:spcPct val="115000"/>
              </a:lnSpc>
              <a:spcBef>
                <a:spcPts val="0"/>
              </a:spcBef>
              <a:spcAft>
                <a:spcPts val="0"/>
              </a:spcAft>
              <a:buNone/>
            </a:pPr>
            <a:r>
              <a:t/>
            </a:r>
            <a:endParaRPr>
              <a:solidFill>
                <a:schemeClr val="dk1"/>
              </a:solidFill>
              <a:highlight>
                <a:srgbClr val="FFFFFF"/>
              </a:highlight>
            </a:endParaRPr>
          </a:p>
          <a:p>
            <a:pPr indent="0" lvl="0" marL="0" rtl="0" algn="ctr">
              <a:lnSpc>
                <a:spcPct val="115000"/>
              </a:lnSpc>
              <a:spcBef>
                <a:spcPts val="0"/>
              </a:spcBef>
              <a:spcAft>
                <a:spcPts val="0"/>
              </a:spcAft>
              <a:buNone/>
            </a:pPr>
            <a:r>
              <a:rPr lang="en">
                <a:solidFill>
                  <a:srgbClr val="333333"/>
                </a:solidFill>
                <a:highlight>
                  <a:srgbClr val="FFFFFF"/>
                </a:highlight>
              </a:rPr>
              <a:t>As a young Navajo boy, Chester Nez had to leave the reservation and attend boarding school, where he was taught that his native language and culture were useless. But Chester refused to give up his heritage. Years later, during World War II, Chester―and other Navajo men like him―was recruited by the US Marines to use the Navajo language to create an unbreakable military code. Suddenly the language he had been told to forget was needed to fight a war. This powerful picture book biography contains backmatter including a timeline and a portion of the Navajo code, and also depicts the life of an original Navajo code talker while capturing the importance of heritage.</a:t>
            </a:r>
            <a:endParaRPr>
              <a:solidFill>
                <a:schemeClr val="dk1"/>
              </a:solidFill>
              <a:highlight>
                <a:srgbClr val="FFFFFF"/>
              </a:highlight>
            </a:endParaRPr>
          </a:p>
        </p:txBody>
      </p:sp>
      <p:pic>
        <p:nvPicPr>
          <p:cNvPr id="84" name="Google Shape;84;p17"/>
          <p:cNvPicPr preferRelativeResize="0"/>
          <p:nvPr/>
        </p:nvPicPr>
        <p:blipFill>
          <a:blip r:embed="rId3">
            <a:alphaModFix/>
          </a:blip>
          <a:stretch>
            <a:fillRect/>
          </a:stretch>
        </p:blipFill>
        <p:spPr>
          <a:xfrm>
            <a:off x="212000" y="183300"/>
            <a:ext cx="1934570" cy="2388450"/>
          </a:xfrm>
          <a:prstGeom prst="rect">
            <a:avLst/>
          </a:prstGeom>
          <a:noFill/>
          <a:ln>
            <a:noFill/>
          </a:ln>
        </p:spPr>
      </p:pic>
      <p:pic>
        <p:nvPicPr>
          <p:cNvPr descr="In his final interview, WWII Marine Chester Nez reflected on his place in history. 10 days after this interview, Nez died of kidney failure at his home in Albuquerque. Family members, the Navajo Hopi Honor Guard, Marine Corps representatives, veterans and others gathered to pay their respects. After the funeral Mass, a 2-mile-long cortege proceeded 55 miles to the national cemetery in Santa Fe, where Nez was buried in Marine dress blues." id="85" name="Google Shape;85;p17" title="Chester Nez: The Last of the Original Navajo Codetalkers">
            <a:hlinkClick r:id="rId4"/>
          </p:cNvPr>
          <p:cNvPicPr preferRelativeResize="0"/>
          <p:nvPr/>
        </p:nvPicPr>
        <p:blipFill>
          <a:blip r:embed="rId5">
            <a:alphaModFix/>
          </a:blip>
          <a:stretch>
            <a:fillRect/>
          </a:stretch>
        </p:blipFill>
        <p:spPr>
          <a:xfrm>
            <a:off x="124125" y="2742200"/>
            <a:ext cx="2236075" cy="1369625"/>
          </a:xfrm>
          <a:prstGeom prst="rect">
            <a:avLst/>
          </a:prstGeom>
          <a:noFill/>
          <a:ln>
            <a:noFill/>
          </a:ln>
        </p:spPr>
      </p:pic>
      <p:sp>
        <p:nvSpPr>
          <p:cNvPr id="86" name="Google Shape;86;p17"/>
          <p:cNvSpPr txBox="1"/>
          <p:nvPr/>
        </p:nvSpPr>
        <p:spPr>
          <a:xfrm>
            <a:off x="240250" y="4282275"/>
            <a:ext cx="2374200" cy="4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Interview with Chester Nez</a:t>
            </a:r>
            <a:endParaRPr/>
          </a:p>
        </p:txBody>
      </p:sp>
      <p:pic>
        <p:nvPicPr>
          <p:cNvPr descr="A former marine, famous for his role in World War Two is in Virginia tonight." id="87" name="Google Shape;87;p17" title="Chester Nez Codetalker Deadication">
            <a:hlinkClick r:id="rId6"/>
          </p:cNvPr>
          <p:cNvPicPr preferRelativeResize="0"/>
          <p:nvPr/>
        </p:nvPicPr>
        <p:blipFill>
          <a:blip r:embed="rId7">
            <a:alphaModFix/>
          </a:blip>
          <a:stretch>
            <a:fillRect/>
          </a:stretch>
        </p:blipFill>
        <p:spPr>
          <a:xfrm>
            <a:off x="2534524" y="1989675"/>
            <a:ext cx="1826173" cy="1369625"/>
          </a:xfrm>
          <a:prstGeom prst="rect">
            <a:avLst/>
          </a:prstGeom>
          <a:noFill/>
          <a:ln>
            <a:noFill/>
          </a:ln>
        </p:spPr>
      </p:pic>
      <p:sp>
        <p:nvSpPr>
          <p:cNvPr id="88" name="Google Shape;88;p17"/>
          <p:cNvSpPr txBox="1"/>
          <p:nvPr/>
        </p:nvSpPr>
        <p:spPr>
          <a:xfrm>
            <a:off x="2534625" y="3575625"/>
            <a:ext cx="1826100" cy="53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Honoring Chester Nez</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nvSpPr>
        <p:spPr>
          <a:xfrm>
            <a:off x="5441175" y="247350"/>
            <a:ext cx="3476700" cy="284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highlight>
                  <a:srgbClr val="FFFFFF"/>
                </a:highlight>
              </a:rPr>
              <a:t>Click (A Click Graphic Novel)</a:t>
            </a:r>
            <a:endParaRPr b="1">
              <a:solidFill>
                <a:srgbClr val="0066C0"/>
              </a:solidFill>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Kayla Miller </a:t>
            </a:r>
            <a:endParaRPr sz="1200">
              <a:solidFill>
                <a:srgbClr val="0066C0"/>
              </a:solidFill>
              <a:highlight>
                <a:srgbClr val="FFFFFF"/>
              </a:highlight>
            </a:endParaRPr>
          </a:p>
          <a:p>
            <a:pPr indent="0" lvl="0" marL="0" rtl="0" algn="ctr">
              <a:lnSpc>
                <a:spcPct val="115000"/>
              </a:lnSpc>
              <a:spcBef>
                <a:spcPts val="0"/>
              </a:spcBef>
              <a:spcAft>
                <a:spcPts val="0"/>
              </a:spcAft>
              <a:buNone/>
            </a:pPr>
            <a:r>
              <a:t/>
            </a:r>
            <a:endParaRPr sz="1200">
              <a:solidFill>
                <a:srgbClr val="0066C0"/>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Olive “clicks” with everyone in the fifth grade—until one day she doesn’t. When a school variety show leaves Olive stranded without an act to join, she begins to panic, wondering why all her friends have already formed their own groups . . . without her. With the performance drawing closer by the minute, will Olive be able to find her own place in the show before the curtain comes up?</a:t>
            </a:r>
            <a:endParaRPr sz="1200">
              <a:solidFill>
                <a:srgbClr val="0066C0"/>
              </a:solidFill>
              <a:highlight>
                <a:srgbClr val="FFFFFF"/>
              </a:highlight>
            </a:endParaRPr>
          </a:p>
          <a:p>
            <a:pPr indent="0" lvl="0" marL="0" rtl="0" algn="l">
              <a:lnSpc>
                <a:spcPct val="115000"/>
              </a:lnSpc>
              <a:spcBef>
                <a:spcPts val="0"/>
              </a:spcBef>
              <a:spcAft>
                <a:spcPts val="0"/>
              </a:spcAft>
              <a:buNone/>
            </a:pPr>
            <a:r>
              <a:t/>
            </a:r>
            <a:endParaRPr sz="1050">
              <a:solidFill>
                <a:srgbClr val="0066C0"/>
              </a:solidFill>
              <a:highlight>
                <a:srgbClr val="FFFFFF"/>
              </a:highlight>
            </a:endParaRPr>
          </a:p>
          <a:p>
            <a:pPr indent="0" lvl="0" marL="0" rtl="0" algn="l">
              <a:lnSpc>
                <a:spcPct val="115000"/>
              </a:lnSpc>
              <a:spcBef>
                <a:spcPts val="0"/>
              </a:spcBef>
              <a:spcAft>
                <a:spcPts val="0"/>
              </a:spcAft>
              <a:buNone/>
            </a:pPr>
            <a:r>
              <a:t/>
            </a:r>
            <a:endParaRPr sz="1050">
              <a:solidFill>
                <a:srgbClr val="0066C0"/>
              </a:solidFill>
              <a:highlight>
                <a:srgbClr val="FFFFFF"/>
              </a:highlight>
            </a:endParaRPr>
          </a:p>
        </p:txBody>
      </p:sp>
      <p:pic>
        <p:nvPicPr>
          <p:cNvPr id="94" name="Google Shape;94;p18"/>
          <p:cNvPicPr preferRelativeResize="0"/>
          <p:nvPr/>
        </p:nvPicPr>
        <p:blipFill>
          <a:blip r:embed="rId3">
            <a:alphaModFix/>
          </a:blip>
          <a:stretch>
            <a:fillRect/>
          </a:stretch>
        </p:blipFill>
        <p:spPr>
          <a:xfrm>
            <a:off x="310925" y="169625"/>
            <a:ext cx="2065475" cy="2996149"/>
          </a:xfrm>
          <a:prstGeom prst="rect">
            <a:avLst/>
          </a:prstGeom>
          <a:noFill/>
          <a:ln>
            <a:noFill/>
          </a:ln>
        </p:spPr>
      </p:pic>
      <p:pic>
        <p:nvPicPr>
          <p:cNvPr id="95" name="Google Shape;95;p18" title="6th grade CLICK kayla miller interview">
            <a:hlinkClick r:id="rId4"/>
          </p:cNvPr>
          <p:cNvPicPr preferRelativeResize="0"/>
          <p:nvPr/>
        </p:nvPicPr>
        <p:blipFill>
          <a:blip r:embed="rId5">
            <a:alphaModFix/>
          </a:blip>
          <a:stretch>
            <a:fillRect/>
          </a:stretch>
        </p:blipFill>
        <p:spPr>
          <a:xfrm>
            <a:off x="2528800" y="2639775"/>
            <a:ext cx="2759975" cy="20699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nvSpPr>
        <p:spPr>
          <a:xfrm>
            <a:off x="4734525" y="226125"/>
            <a:ext cx="4098600" cy="380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highlight>
                  <a:srgbClr val="FFFFFF"/>
                </a:highlight>
              </a:rPr>
              <a:t>Curiosity: The Story of a Mars Rover</a:t>
            </a:r>
            <a:endParaRPr b="1">
              <a:solidFill>
                <a:srgbClr val="0066C0"/>
              </a:solidFill>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Markus Motum </a:t>
            </a:r>
            <a:endParaRPr sz="1200">
              <a:solidFill>
                <a:srgbClr val="0066C0"/>
              </a:solidFill>
              <a:highlight>
                <a:srgbClr val="FFFFFF"/>
              </a:highlight>
            </a:endParaRPr>
          </a:p>
          <a:p>
            <a:pPr indent="0" lvl="0" marL="0" rtl="0" algn="ctr">
              <a:lnSpc>
                <a:spcPct val="115000"/>
              </a:lnSpc>
              <a:spcBef>
                <a:spcPts val="0"/>
              </a:spcBef>
              <a:spcAft>
                <a:spcPts val="0"/>
              </a:spcAft>
              <a:buNone/>
            </a:pPr>
            <a:r>
              <a:t/>
            </a:r>
            <a:endParaRPr sz="1200">
              <a:solidFill>
                <a:srgbClr val="0066C0"/>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Maybe you remember when a little robotic spacecraft landed on a far-off planet. On August 6, 2012, the rover </a:t>
            </a:r>
            <a:r>
              <a:rPr i="1" lang="en" sz="1200">
                <a:solidFill>
                  <a:srgbClr val="333333"/>
                </a:solidFill>
                <a:highlight>
                  <a:srgbClr val="FFFFFF"/>
                </a:highlight>
              </a:rPr>
              <a:t>Curiosity</a:t>
            </a:r>
            <a:r>
              <a:rPr lang="en" sz="1200">
                <a:solidFill>
                  <a:srgbClr val="333333"/>
                </a:solidFill>
                <a:highlight>
                  <a:srgbClr val="FFFFFF"/>
                </a:highlight>
              </a:rPr>
              <a:t> touched down on the rocky surface of Mars — and now she’s ready to guide you through her journey firsthand. From idea to creation and beyond, this fact-filled, stylish book introduces readers to </a:t>
            </a:r>
            <a:r>
              <a:rPr i="1" lang="en" sz="1200">
                <a:solidFill>
                  <a:srgbClr val="333333"/>
                </a:solidFill>
                <a:highlight>
                  <a:srgbClr val="FFFFFF"/>
                </a:highlight>
              </a:rPr>
              <a:t>Curiosity</a:t>
            </a:r>
            <a:r>
              <a:rPr lang="en" sz="1200">
                <a:solidFill>
                  <a:srgbClr val="333333"/>
                </a:solidFill>
                <a:highlight>
                  <a:srgbClr val="FFFFFF"/>
                </a:highlight>
              </a:rPr>
              <a:t> and her mission: to discover more about the red planet and search for evidence of life. How did </a:t>
            </a:r>
            <a:r>
              <a:rPr i="1" lang="en" sz="1200">
                <a:solidFill>
                  <a:srgbClr val="333333"/>
                </a:solidFill>
                <a:highlight>
                  <a:srgbClr val="FFFFFF"/>
                </a:highlight>
              </a:rPr>
              <a:t>Curiosity</a:t>
            </a:r>
            <a:r>
              <a:rPr lang="en" sz="1200">
                <a:solidFill>
                  <a:srgbClr val="333333"/>
                </a:solidFill>
                <a:highlight>
                  <a:srgbClr val="FFFFFF"/>
                </a:highlight>
              </a:rPr>
              <a:t> get her name? What tools does she use to carry out her tasks? In her own voice, the popular NASA rover tells how and why she traveled more than 350,000,000 miles to explore a planet no human has ever visited . . . and what she’s been doing there.</a:t>
            </a:r>
            <a:endParaRPr sz="1200">
              <a:solidFill>
                <a:srgbClr val="0066C0"/>
              </a:solidFill>
              <a:highlight>
                <a:srgbClr val="FFFFFF"/>
              </a:highlight>
            </a:endParaRPr>
          </a:p>
        </p:txBody>
      </p:sp>
      <p:pic>
        <p:nvPicPr>
          <p:cNvPr id="101" name="Google Shape;101;p19"/>
          <p:cNvPicPr preferRelativeResize="0"/>
          <p:nvPr/>
        </p:nvPicPr>
        <p:blipFill>
          <a:blip r:embed="rId3">
            <a:alphaModFix/>
          </a:blip>
          <a:stretch>
            <a:fillRect/>
          </a:stretch>
        </p:blipFill>
        <p:spPr>
          <a:xfrm>
            <a:off x="169600" y="226125"/>
            <a:ext cx="2770050" cy="2421025"/>
          </a:xfrm>
          <a:prstGeom prst="rect">
            <a:avLst/>
          </a:prstGeom>
          <a:noFill/>
          <a:ln>
            <a:noFill/>
          </a:ln>
        </p:spPr>
      </p:pic>
      <p:pic>
        <p:nvPicPr>
          <p:cNvPr descr="Curiosity: the Story of a Mars Rover by Markus Motum&#10;&#10;Citation: Motum, Markus. Curiosity: the Story of a Mars Rover. Candlewick Press, 2018." id="102" name="Google Shape;102;p19" title="Curiosity: the Story of a Mars Rover Book Trailer">
            <a:hlinkClick r:id="rId4"/>
          </p:cNvPr>
          <p:cNvPicPr preferRelativeResize="0"/>
          <p:nvPr/>
        </p:nvPicPr>
        <p:blipFill>
          <a:blip r:embed="rId5">
            <a:alphaModFix/>
          </a:blip>
          <a:stretch>
            <a:fillRect/>
          </a:stretch>
        </p:blipFill>
        <p:spPr>
          <a:xfrm>
            <a:off x="152400" y="2799550"/>
            <a:ext cx="2033500" cy="1525125"/>
          </a:xfrm>
          <a:prstGeom prst="rect">
            <a:avLst/>
          </a:prstGeom>
          <a:noFill/>
          <a:ln>
            <a:noFill/>
          </a:ln>
        </p:spPr>
      </p:pic>
      <p:pic>
        <p:nvPicPr>
          <p:cNvPr descr="Today’s book is called Curiosity: The Story of a Mars Rover. It’s by Markus Motum.&#10;&#10;“Discover the incredible story of the search for life on Mars, told from the unique perspective of Curiosity, the Mars Rover sent to explore the red planet. Markus Motum's stylish illustrations and diagrams reveal how a robot travelled 350,000,000 miles to explore a planet where no human has ever been.”" id="103" name="Google Shape;103;p19" title="Curiosity: The Story of a Mars Rover">
            <a:hlinkClick r:id="rId6"/>
          </p:cNvPr>
          <p:cNvPicPr preferRelativeResize="0"/>
          <p:nvPr/>
        </p:nvPicPr>
        <p:blipFill>
          <a:blip r:embed="rId7">
            <a:alphaModFix/>
          </a:blip>
          <a:stretch>
            <a:fillRect/>
          </a:stretch>
        </p:blipFill>
        <p:spPr>
          <a:xfrm>
            <a:off x="2628025" y="2833125"/>
            <a:ext cx="1943975" cy="1457975"/>
          </a:xfrm>
          <a:prstGeom prst="rect">
            <a:avLst/>
          </a:prstGeom>
          <a:noFill/>
          <a:ln>
            <a:noFill/>
          </a:ln>
        </p:spPr>
      </p:pic>
      <p:sp>
        <p:nvSpPr>
          <p:cNvPr id="104" name="Google Shape;104;p19"/>
          <p:cNvSpPr txBox="1"/>
          <p:nvPr/>
        </p:nvSpPr>
        <p:spPr>
          <a:xfrm>
            <a:off x="2928613" y="4477075"/>
            <a:ext cx="1342800" cy="50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Read Aloud</a:t>
            </a:r>
            <a:endParaRPr/>
          </a:p>
        </p:txBody>
      </p:sp>
      <p:sp>
        <p:nvSpPr>
          <p:cNvPr id="105" name="Google Shape;105;p19"/>
          <p:cNvSpPr txBox="1"/>
          <p:nvPr/>
        </p:nvSpPr>
        <p:spPr>
          <a:xfrm>
            <a:off x="321200" y="4477075"/>
            <a:ext cx="1695900" cy="34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Book Trailer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idx="1" type="subTitle"/>
          </p:nvPr>
        </p:nvSpPr>
        <p:spPr>
          <a:xfrm>
            <a:off x="311700" y="4347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Curiosity Lands on Mars</a:t>
            </a:r>
            <a:endParaRPr/>
          </a:p>
        </p:txBody>
      </p:sp>
      <p:pic>
        <p:nvPicPr>
          <p:cNvPr id="111" name="Google Shape;111;p20">
            <a:hlinkClick r:id="rId3"/>
          </p:cNvPr>
          <p:cNvPicPr preferRelativeResize="0"/>
          <p:nvPr/>
        </p:nvPicPr>
        <p:blipFill>
          <a:blip r:embed="rId4">
            <a:alphaModFix/>
          </a:blip>
          <a:stretch>
            <a:fillRect/>
          </a:stretch>
        </p:blipFill>
        <p:spPr>
          <a:xfrm>
            <a:off x="1546788" y="1379750"/>
            <a:ext cx="6050429" cy="3611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nvSpPr>
        <p:spPr>
          <a:xfrm>
            <a:off x="4056150" y="112650"/>
            <a:ext cx="4890000" cy="4918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highlight>
                  <a:srgbClr val="FFFFFF"/>
                </a:highlight>
              </a:rPr>
              <a:t>Love Sugar Magic: A Dash of Trouble</a:t>
            </a:r>
            <a:endParaRPr b="1" u="sng">
              <a:solidFill>
                <a:srgbClr val="C45500"/>
              </a:solidFill>
              <a:highlight>
                <a:srgbClr val="FFFFFF"/>
              </a:highlight>
            </a:endParaRPr>
          </a:p>
          <a:p>
            <a:pPr indent="0" lvl="0" marL="0" rtl="0" algn="ctr">
              <a:lnSpc>
                <a:spcPct val="115000"/>
              </a:lnSpc>
              <a:spcBef>
                <a:spcPts val="400"/>
              </a:spcBef>
              <a:spcAft>
                <a:spcPts val="0"/>
              </a:spcAft>
              <a:buNone/>
            </a:pPr>
            <a:r>
              <a:rPr lang="en" sz="1200">
                <a:solidFill>
                  <a:schemeClr val="dk1"/>
                </a:solidFill>
                <a:highlight>
                  <a:srgbClr val="FFFFFF"/>
                </a:highlight>
              </a:rPr>
              <a:t>by Anna Meriano </a:t>
            </a:r>
            <a:endParaRPr sz="1200">
              <a:solidFill>
                <a:srgbClr val="0066C0"/>
              </a:solidFill>
              <a:highlight>
                <a:srgbClr val="FFFFFF"/>
              </a:highlight>
            </a:endParaRPr>
          </a:p>
          <a:p>
            <a:pPr indent="0" lvl="0" marL="0" rtl="0" algn="ctr">
              <a:lnSpc>
                <a:spcPct val="115000"/>
              </a:lnSpc>
              <a:spcBef>
                <a:spcPts val="0"/>
              </a:spcBef>
              <a:spcAft>
                <a:spcPts val="0"/>
              </a:spcAft>
              <a:buNone/>
            </a:pPr>
            <a:r>
              <a:t/>
            </a:r>
            <a:endParaRPr sz="1200">
              <a:solidFill>
                <a:srgbClr val="0066C0"/>
              </a:solidFill>
              <a:highlight>
                <a:srgbClr val="FFFFFF"/>
              </a:highlight>
            </a:endParaRPr>
          </a:p>
          <a:p>
            <a:pPr indent="0" lvl="0" marL="0" rtl="0" algn="ctr">
              <a:lnSpc>
                <a:spcPct val="115000"/>
              </a:lnSpc>
              <a:spcBef>
                <a:spcPts val="0"/>
              </a:spcBef>
              <a:spcAft>
                <a:spcPts val="0"/>
              </a:spcAft>
              <a:buNone/>
            </a:pPr>
            <a:r>
              <a:rPr lang="en" sz="1200">
                <a:solidFill>
                  <a:srgbClr val="333333"/>
                </a:solidFill>
                <a:highlight>
                  <a:srgbClr val="FFFFFF"/>
                </a:highlight>
              </a:rPr>
              <a:t>Leonora Logroño’s family owns the most beloved bakery in Rose Hill, Texas, spending their days conjuring delicious cookies and cakes for any occasion. And no occasion is more important than the annual Dia de los Muertos festival.</a:t>
            </a:r>
            <a:endParaRPr sz="1200">
              <a:solidFill>
                <a:srgbClr val="333333"/>
              </a:solidFill>
              <a:highlight>
                <a:srgbClr val="FFFFFF"/>
              </a:highlight>
            </a:endParaRPr>
          </a:p>
          <a:p>
            <a:pPr indent="0" lvl="0" marL="0" rtl="0" algn="ctr">
              <a:lnSpc>
                <a:spcPct val="115000"/>
              </a:lnSpc>
              <a:spcBef>
                <a:spcPts val="1100"/>
              </a:spcBef>
              <a:spcAft>
                <a:spcPts val="0"/>
              </a:spcAft>
              <a:buNone/>
            </a:pPr>
            <a:r>
              <a:rPr lang="en" sz="1200">
                <a:solidFill>
                  <a:srgbClr val="333333"/>
                </a:solidFill>
                <a:highlight>
                  <a:srgbClr val="FFFFFF"/>
                </a:highlight>
              </a:rPr>
              <a:t>Leo hopes that this might be the year that she gets to help prepare for the big celebration—but, once again, she is told she’s too young. Sneaking out of school and down to the bakery, she discovers that her mother, aunt, and four older sisters have in fact been keeping a big secret: they’re brujas—witches of Mexican ancestry—who pour a little bit of sweet magic into everything that they bake.  </a:t>
            </a:r>
            <a:endParaRPr sz="1200">
              <a:solidFill>
                <a:srgbClr val="333333"/>
              </a:solidFill>
              <a:highlight>
                <a:srgbClr val="FFFFFF"/>
              </a:highlight>
            </a:endParaRPr>
          </a:p>
          <a:p>
            <a:pPr indent="0" lvl="0" marL="0" rtl="0" algn="ctr">
              <a:lnSpc>
                <a:spcPct val="115000"/>
              </a:lnSpc>
              <a:spcBef>
                <a:spcPts val="1100"/>
              </a:spcBef>
              <a:spcAft>
                <a:spcPts val="0"/>
              </a:spcAft>
              <a:buNone/>
            </a:pPr>
            <a:r>
              <a:rPr lang="en" sz="1200">
                <a:solidFill>
                  <a:srgbClr val="333333"/>
                </a:solidFill>
                <a:highlight>
                  <a:srgbClr val="FFFFFF"/>
                </a:highlight>
              </a:rPr>
              <a:t>Leo knows that she has magical ability as well and is more determined than ever to join the family business—even if she can’t let her mama and hermanas know about it yet.</a:t>
            </a:r>
            <a:endParaRPr sz="1200">
              <a:solidFill>
                <a:srgbClr val="333333"/>
              </a:solidFill>
              <a:highlight>
                <a:srgbClr val="FFFFFF"/>
              </a:highlight>
            </a:endParaRPr>
          </a:p>
          <a:p>
            <a:pPr indent="0" lvl="0" marL="0" rtl="0" algn="ctr">
              <a:lnSpc>
                <a:spcPct val="115000"/>
              </a:lnSpc>
              <a:spcBef>
                <a:spcPts val="1100"/>
              </a:spcBef>
              <a:spcAft>
                <a:spcPts val="0"/>
              </a:spcAft>
              <a:buNone/>
            </a:pPr>
            <a:r>
              <a:rPr lang="en" sz="1200">
                <a:solidFill>
                  <a:srgbClr val="333333"/>
                </a:solidFill>
                <a:highlight>
                  <a:srgbClr val="FFFFFF"/>
                </a:highlight>
              </a:rPr>
              <a:t>And when her best friend, Caroline, has a problem that needs solving, Leo has the perfect opportunity to try out her craft. It’s just one little spell, after all…what could possibly go wrong?</a:t>
            </a:r>
            <a:endParaRPr sz="1200">
              <a:solidFill>
                <a:srgbClr val="333333"/>
              </a:solidFill>
              <a:highlight>
                <a:srgbClr val="FFFFFF"/>
              </a:highlight>
            </a:endParaRPr>
          </a:p>
          <a:p>
            <a:pPr indent="0" lvl="0" marL="0" rtl="0" algn="l">
              <a:lnSpc>
                <a:spcPct val="115000"/>
              </a:lnSpc>
              <a:spcBef>
                <a:spcPts val="1100"/>
              </a:spcBef>
              <a:spcAft>
                <a:spcPts val="0"/>
              </a:spcAft>
              <a:buNone/>
            </a:pPr>
            <a:r>
              <a:t/>
            </a:r>
            <a:endParaRPr sz="1050">
              <a:solidFill>
                <a:srgbClr val="0066C0"/>
              </a:solidFill>
              <a:highlight>
                <a:srgbClr val="FFFFFF"/>
              </a:highlight>
            </a:endParaRPr>
          </a:p>
        </p:txBody>
      </p:sp>
      <p:pic>
        <p:nvPicPr>
          <p:cNvPr id="117" name="Google Shape;117;p21"/>
          <p:cNvPicPr preferRelativeResize="0"/>
          <p:nvPr/>
        </p:nvPicPr>
        <p:blipFill>
          <a:blip r:embed="rId3">
            <a:alphaModFix/>
          </a:blip>
          <a:stretch>
            <a:fillRect/>
          </a:stretch>
        </p:blipFill>
        <p:spPr>
          <a:xfrm>
            <a:off x="753663" y="112650"/>
            <a:ext cx="1668700" cy="2515675"/>
          </a:xfrm>
          <a:prstGeom prst="rect">
            <a:avLst/>
          </a:prstGeom>
          <a:noFill/>
          <a:ln>
            <a:noFill/>
          </a:ln>
        </p:spPr>
      </p:pic>
      <p:pic>
        <p:nvPicPr>
          <p:cNvPr descr="Children's Librarian Caroline talks about A Dash of Trouble (Love Sugar Magic #1) by Anna Meriano, available through the library or on Overdrive (https://www.benicialibrary.org/kids/childrensebooks)" id="118" name="Google Shape;118;p21" title="Book Talk: A Dash of Trouble (Love Sugar Magic #1)">
            <a:hlinkClick r:id="rId4"/>
          </p:cNvPr>
          <p:cNvPicPr preferRelativeResize="0"/>
          <p:nvPr/>
        </p:nvPicPr>
        <p:blipFill>
          <a:blip r:embed="rId5">
            <a:alphaModFix/>
          </a:blip>
          <a:stretch>
            <a:fillRect/>
          </a:stretch>
        </p:blipFill>
        <p:spPr>
          <a:xfrm>
            <a:off x="152400" y="2837675"/>
            <a:ext cx="2871234" cy="21534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