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9" r:id="rId8"/>
    <p:sldId id="280" r:id="rId9"/>
    <p:sldId id="281" r:id="rId10"/>
    <p:sldId id="262" r:id="rId11"/>
    <p:sldId id="263" r:id="rId12"/>
    <p:sldId id="264" r:id="rId13"/>
    <p:sldId id="272" r:id="rId14"/>
    <p:sldId id="273" r:id="rId15"/>
    <p:sldId id="270" r:id="rId16"/>
    <p:sldId id="271" r:id="rId17"/>
    <p:sldId id="277" r:id="rId18"/>
    <p:sldId id="269" r:id="rId19"/>
    <p:sldId id="268" r:id="rId20"/>
    <p:sldId id="265" r:id="rId21"/>
    <p:sldId id="266" r:id="rId22"/>
    <p:sldId id="267" r:id="rId23"/>
    <p:sldId id="282" r:id="rId24"/>
    <p:sldId id="275" r:id="rId25"/>
    <p:sldId id="276" r:id="rId26"/>
    <p:sldId id="27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236017-C325-4E35-982E-7D06527DF812}"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FB140-5ECC-4660-BD07-494917B91338}" type="slidenum">
              <a:rPr lang="en-US" smtClean="0"/>
              <a:t>‹#›</a:t>
            </a:fld>
            <a:endParaRPr lang="en-US"/>
          </a:p>
        </p:txBody>
      </p:sp>
    </p:spTree>
    <p:extLst>
      <p:ext uri="{BB962C8B-B14F-4D97-AF65-F5344CB8AC3E}">
        <p14:creationId xmlns:p14="http://schemas.microsoft.com/office/powerpoint/2010/main" val="155632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236017-C325-4E35-982E-7D06527DF812}"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FB140-5ECC-4660-BD07-494917B91338}" type="slidenum">
              <a:rPr lang="en-US" smtClean="0"/>
              <a:t>‹#›</a:t>
            </a:fld>
            <a:endParaRPr lang="en-US"/>
          </a:p>
        </p:txBody>
      </p:sp>
    </p:spTree>
    <p:extLst>
      <p:ext uri="{BB962C8B-B14F-4D97-AF65-F5344CB8AC3E}">
        <p14:creationId xmlns:p14="http://schemas.microsoft.com/office/powerpoint/2010/main" val="20375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236017-C325-4E35-982E-7D06527DF812}"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FB140-5ECC-4660-BD07-494917B91338}" type="slidenum">
              <a:rPr lang="en-US" smtClean="0"/>
              <a:t>‹#›</a:t>
            </a:fld>
            <a:endParaRPr lang="en-US"/>
          </a:p>
        </p:txBody>
      </p:sp>
    </p:spTree>
    <p:extLst>
      <p:ext uri="{BB962C8B-B14F-4D97-AF65-F5344CB8AC3E}">
        <p14:creationId xmlns:p14="http://schemas.microsoft.com/office/powerpoint/2010/main" val="4224812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236017-C325-4E35-982E-7D06527DF812}"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FB140-5ECC-4660-BD07-494917B91338}" type="slidenum">
              <a:rPr lang="en-US" smtClean="0"/>
              <a:t>‹#›</a:t>
            </a:fld>
            <a:endParaRPr lang="en-US"/>
          </a:p>
        </p:txBody>
      </p:sp>
    </p:spTree>
    <p:extLst>
      <p:ext uri="{BB962C8B-B14F-4D97-AF65-F5344CB8AC3E}">
        <p14:creationId xmlns:p14="http://schemas.microsoft.com/office/powerpoint/2010/main" val="151221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236017-C325-4E35-982E-7D06527DF812}"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FB140-5ECC-4660-BD07-494917B91338}" type="slidenum">
              <a:rPr lang="en-US" smtClean="0"/>
              <a:t>‹#›</a:t>
            </a:fld>
            <a:endParaRPr lang="en-US"/>
          </a:p>
        </p:txBody>
      </p:sp>
    </p:spTree>
    <p:extLst>
      <p:ext uri="{BB962C8B-B14F-4D97-AF65-F5344CB8AC3E}">
        <p14:creationId xmlns:p14="http://schemas.microsoft.com/office/powerpoint/2010/main" val="2142489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236017-C325-4E35-982E-7D06527DF812}"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FB140-5ECC-4660-BD07-494917B91338}" type="slidenum">
              <a:rPr lang="en-US" smtClean="0"/>
              <a:t>‹#›</a:t>
            </a:fld>
            <a:endParaRPr lang="en-US"/>
          </a:p>
        </p:txBody>
      </p:sp>
    </p:spTree>
    <p:extLst>
      <p:ext uri="{BB962C8B-B14F-4D97-AF65-F5344CB8AC3E}">
        <p14:creationId xmlns:p14="http://schemas.microsoft.com/office/powerpoint/2010/main" val="3339091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236017-C325-4E35-982E-7D06527DF812}" type="datetimeFigureOut">
              <a:rPr lang="en-US" smtClean="0"/>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EFB140-5ECC-4660-BD07-494917B91338}" type="slidenum">
              <a:rPr lang="en-US" smtClean="0"/>
              <a:t>‹#›</a:t>
            </a:fld>
            <a:endParaRPr lang="en-US"/>
          </a:p>
        </p:txBody>
      </p:sp>
    </p:spTree>
    <p:extLst>
      <p:ext uri="{BB962C8B-B14F-4D97-AF65-F5344CB8AC3E}">
        <p14:creationId xmlns:p14="http://schemas.microsoft.com/office/powerpoint/2010/main" val="99197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236017-C325-4E35-982E-7D06527DF812}" type="datetimeFigureOut">
              <a:rPr lang="en-US" smtClean="0"/>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EFB140-5ECC-4660-BD07-494917B91338}" type="slidenum">
              <a:rPr lang="en-US" smtClean="0"/>
              <a:t>‹#›</a:t>
            </a:fld>
            <a:endParaRPr lang="en-US"/>
          </a:p>
        </p:txBody>
      </p:sp>
    </p:spTree>
    <p:extLst>
      <p:ext uri="{BB962C8B-B14F-4D97-AF65-F5344CB8AC3E}">
        <p14:creationId xmlns:p14="http://schemas.microsoft.com/office/powerpoint/2010/main" val="18349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36017-C325-4E35-982E-7D06527DF812}" type="datetimeFigureOut">
              <a:rPr lang="en-US" smtClean="0"/>
              <a:t>5/5/2021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EFB140-5ECC-4660-BD07-494917B91338}" type="slidenum">
              <a:rPr lang="en-US" smtClean="0"/>
              <a:t>‹#›</a:t>
            </a:fld>
            <a:endParaRPr lang="en-US"/>
          </a:p>
        </p:txBody>
      </p:sp>
    </p:spTree>
    <p:extLst>
      <p:ext uri="{BB962C8B-B14F-4D97-AF65-F5344CB8AC3E}">
        <p14:creationId xmlns:p14="http://schemas.microsoft.com/office/powerpoint/2010/main" val="3740163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236017-C325-4E35-982E-7D06527DF812}"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FB140-5ECC-4660-BD07-494917B91338}" type="slidenum">
              <a:rPr lang="en-US" smtClean="0"/>
              <a:t>‹#›</a:t>
            </a:fld>
            <a:endParaRPr lang="en-US"/>
          </a:p>
        </p:txBody>
      </p:sp>
    </p:spTree>
    <p:extLst>
      <p:ext uri="{BB962C8B-B14F-4D97-AF65-F5344CB8AC3E}">
        <p14:creationId xmlns:p14="http://schemas.microsoft.com/office/powerpoint/2010/main" val="124028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236017-C325-4E35-982E-7D06527DF812}"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FB140-5ECC-4660-BD07-494917B91338}" type="slidenum">
              <a:rPr lang="en-US" smtClean="0"/>
              <a:t>‹#›</a:t>
            </a:fld>
            <a:endParaRPr lang="en-US"/>
          </a:p>
        </p:txBody>
      </p:sp>
    </p:spTree>
    <p:extLst>
      <p:ext uri="{BB962C8B-B14F-4D97-AF65-F5344CB8AC3E}">
        <p14:creationId xmlns:p14="http://schemas.microsoft.com/office/powerpoint/2010/main" val="2020854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36017-C325-4E35-982E-7D06527DF812}" type="datetimeFigureOut">
              <a:rPr lang="en-US" smtClean="0"/>
              <a:t>5/5/2021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FB140-5ECC-4660-BD07-494917B91338}" type="slidenum">
              <a:rPr lang="en-US" smtClean="0"/>
              <a:t>‹#›</a:t>
            </a:fld>
            <a:endParaRPr lang="en-US"/>
          </a:p>
        </p:txBody>
      </p:sp>
    </p:spTree>
    <p:extLst>
      <p:ext uri="{BB962C8B-B14F-4D97-AF65-F5344CB8AC3E}">
        <p14:creationId xmlns:p14="http://schemas.microsoft.com/office/powerpoint/2010/main" val="1126697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JZWP-JVML9M" TargetMode="External"/><Relationship Id="rId3" Type="http://schemas.openxmlformats.org/officeDocument/2006/relationships/hyperlink" Target="https://www.youtube.com/watch?v=DZW09Ez-Izw" TargetMode="External"/><Relationship Id="rId7" Type="http://schemas.openxmlformats.org/officeDocument/2006/relationships/hyperlink" Target="https://www.youtube.com/watch?v=zROtGjMrqSQ" TargetMode="External"/><Relationship Id="rId2" Type="http://schemas.openxmlformats.org/officeDocument/2006/relationships/hyperlink" Target="https://www.youtube.com/watch?v=oes1PE58WQE" TargetMode="External"/><Relationship Id="rId1" Type="http://schemas.openxmlformats.org/officeDocument/2006/relationships/slideLayout" Target="../slideLayouts/slideLayout2.xml"/><Relationship Id="rId6" Type="http://schemas.openxmlformats.org/officeDocument/2006/relationships/hyperlink" Target="https://www.youtube.com/watch?v=YnOfQQiiPpE" TargetMode="External"/><Relationship Id="rId11" Type="http://schemas.openxmlformats.org/officeDocument/2006/relationships/image" Target="../media/image22.png"/><Relationship Id="rId5" Type="http://schemas.openxmlformats.org/officeDocument/2006/relationships/hyperlink" Target="https://www.youtube.com/watch?v=oW25mqJjEF4" TargetMode="External"/><Relationship Id="rId10" Type="http://schemas.openxmlformats.org/officeDocument/2006/relationships/image" Target="../media/image21.png"/><Relationship Id="rId4" Type="http://schemas.openxmlformats.org/officeDocument/2006/relationships/hyperlink" Target="http://www.teachertube.com/video/how-to-take-care-of-library-books-121765" TargetMode="External"/><Relationship Id="rId9" Type="http://schemas.openxmlformats.org/officeDocument/2006/relationships/hyperlink" Target="https://www.youtube.com/watch?v=APkRp3pASH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Aharoni" panose="02010803020104030203" pitchFamily="2" charset="-79"/>
                <a:cs typeface="Aharoni" panose="02010803020104030203" pitchFamily="2" charset="-79"/>
              </a:rPr>
              <a:t>End of the Year Check List</a:t>
            </a:r>
          </a:p>
        </p:txBody>
      </p:sp>
      <p:pic>
        <p:nvPicPr>
          <p:cNvPr id="1026" name="Picture 2" descr="C:\Users\kimjones\AppData\Local\Microsoft\Windows\Temporary Internet Files\Content.IE5\MK11V6PY\jetxee-check-sign-and-cross-sign-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720" y="3657600"/>
            <a:ext cx="1899666" cy="19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82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p>
        </p:txBody>
      </p:sp>
      <p:sp>
        <p:nvSpPr>
          <p:cNvPr id="3" name="Content Placeholder 2"/>
          <p:cNvSpPr>
            <a:spLocks noGrp="1"/>
          </p:cNvSpPr>
          <p:nvPr>
            <p:ph idx="1"/>
          </p:nvPr>
        </p:nvSpPr>
        <p:spPr/>
        <p:txBody>
          <a:bodyPr>
            <a:normAutofit lnSpcReduction="10000"/>
          </a:bodyPr>
          <a:lstStyle/>
          <a:p>
            <a:r>
              <a:rPr lang="en-US" dirty="0"/>
              <a:t>Make Library cards</a:t>
            </a:r>
          </a:p>
          <a:p>
            <a:r>
              <a:rPr lang="en-US" dirty="0"/>
              <a:t>*(Mark cards for students with fines)</a:t>
            </a:r>
          </a:p>
          <a:p>
            <a:r>
              <a:rPr lang="en-US" dirty="0"/>
              <a:t>Print Permission slips</a:t>
            </a:r>
          </a:p>
          <a:p>
            <a:r>
              <a:rPr lang="en-US" dirty="0"/>
              <a:t>Print 1st week library letter, K/1, 2-6</a:t>
            </a:r>
          </a:p>
          <a:p>
            <a:r>
              <a:rPr lang="en-US" dirty="0"/>
              <a:t>Print District Library guidelines/Library Procedures for staff</a:t>
            </a:r>
          </a:p>
          <a:p>
            <a:r>
              <a:rPr lang="en-US" dirty="0"/>
              <a:t>Begin new Library Ledger</a:t>
            </a:r>
          </a:p>
          <a:p>
            <a:r>
              <a:rPr lang="en-US" dirty="0"/>
              <a:t>Create New Bulletin board</a:t>
            </a:r>
          </a:p>
        </p:txBody>
      </p:sp>
      <p:pic>
        <p:nvPicPr>
          <p:cNvPr id="5122" name="Picture 2" descr="C:\Users\kimjones\AppData\Local\Microsoft\Windows\Temporary Internet Files\Content.IE5\8MDMGUM8\emoji-ge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52400"/>
            <a:ext cx="1414463" cy="141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605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but not least…</a:t>
            </a:r>
          </a:p>
        </p:txBody>
      </p:sp>
      <p:sp>
        <p:nvSpPr>
          <p:cNvPr id="3" name="Content Placeholder 2"/>
          <p:cNvSpPr>
            <a:spLocks noGrp="1"/>
          </p:cNvSpPr>
          <p:nvPr>
            <p:ph idx="1"/>
          </p:nvPr>
        </p:nvSpPr>
        <p:spPr/>
        <p:txBody>
          <a:bodyPr>
            <a:normAutofit fontScale="92500" lnSpcReduction="20000"/>
          </a:bodyPr>
          <a:lstStyle/>
          <a:p>
            <a:r>
              <a:rPr lang="en-US" dirty="0"/>
              <a:t>Start new planner</a:t>
            </a:r>
          </a:p>
          <a:p>
            <a:r>
              <a:rPr lang="en-US" dirty="0"/>
              <a:t>Create new grade book</a:t>
            </a:r>
          </a:p>
          <a:p>
            <a:r>
              <a:rPr lang="en-US" dirty="0"/>
              <a:t>Continue district supply order $250</a:t>
            </a:r>
          </a:p>
          <a:p>
            <a:r>
              <a:rPr lang="en-US" dirty="0"/>
              <a:t>Start new absence sheet</a:t>
            </a:r>
          </a:p>
          <a:p>
            <a:r>
              <a:rPr lang="en-US" dirty="0"/>
              <a:t>Start new In-Transit sheet</a:t>
            </a:r>
          </a:p>
          <a:p>
            <a:r>
              <a:rPr lang="en-US" dirty="0"/>
              <a:t>Review orders placed at the end of previous school year</a:t>
            </a:r>
          </a:p>
          <a:p>
            <a:r>
              <a:rPr lang="en-US" dirty="0"/>
              <a:t>Review Scholastic Dollars</a:t>
            </a:r>
          </a:p>
          <a:p>
            <a:r>
              <a:rPr lang="en-US" dirty="0"/>
              <a:t>Request desktop calendar</a:t>
            </a:r>
          </a:p>
          <a:p>
            <a:r>
              <a:rPr lang="en-US" dirty="0"/>
              <a:t>Save Updated ELIB (Elementary Librarians) roster</a:t>
            </a:r>
          </a:p>
          <a:p>
            <a:endParaRPr lang="en-US" dirty="0"/>
          </a:p>
          <a:p>
            <a:endParaRPr lang="en-US" dirty="0"/>
          </a:p>
        </p:txBody>
      </p:sp>
      <p:pic>
        <p:nvPicPr>
          <p:cNvPr id="6146" name="Picture 2" descr="C:\Users\kimjones\AppData\Local\Microsoft\Windows\Temporary Internet Files\Content.IE5\WIQ2DSHE\depositphotos_11570432-Clapping-Smile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127844" flipV="1">
            <a:off x="6711789" y="670891"/>
            <a:ext cx="1552520" cy="1258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053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Bonus Ideas</a:t>
            </a:r>
          </a:p>
        </p:txBody>
      </p:sp>
      <p:sp>
        <p:nvSpPr>
          <p:cNvPr id="3" name="Content Placeholder 2"/>
          <p:cNvSpPr>
            <a:spLocks noGrp="1"/>
          </p:cNvSpPr>
          <p:nvPr>
            <p:ph idx="1"/>
          </p:nvPr>
        </p:nvSpPr>
        <p:spPr/>
        <p:txBody>
          <a:bodyPr/>
          <a:lstStyle/>
          <a:p>
            <a:endParaRPr lang="en-US" dirty="0"/>
          </a:p>
          <a:p>
            <a:r>
              <a:rPr lang="en-US" dirty="0"/>
              <a:t>I have a reading list for B.O.T.Y.</a:t>
            </a:r>
          </a:p>
          <a:p>
            <a:pPr marL="0" indent="0">
              <a:buNone/>
            </a:pPr>
            <a:endParaRPr lang="en-US" dirty="0"/>
          </a:p>
          <a:p>
            <a:r>
              <a:rPr lang="en-US" dirty="0"/>
              <a:t>I have also saved some nice book care videos for K-6.</a:t>
            </a:r>
          </a:p>
          <a:p>
            <a:pPr marL="0" indent="0">
              <a:buNone/>
            </a:pPr>
            <a:endParaRPr lang="en-US" dirty="0"/>
          </a:p>
          <a:p>
            <a:r>
              <a:rPr lang="en-US" dirty="0"/>
              <a:t>I have created some fun songs and I have borrowed some fun songs to use with K-2. </a:t>
            </a:r>
          </a:p>
          <a:p>
            <a:pPr marL="0" indent="0">
              <a:buNone/>
            </a:pPr>
            <a:endParaRPr lang="en-US" dirty="0"/>
          </a:p>
        </p:txBody>
      </p:sp>
      <p:pic>
        <p:nvPicPr>
          <p:cNvPr id="7170" name="Picture 2" descr="C:\Users\kimjones\AppData\Local\Microsoft\Windows\Temporary Internet Files\Content.IE5\WIQ2DSHE\music_notes_swoosh_pc_image_500_cl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3312"/>
            <a:ext cx="2000250" cy="137617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kimjones\AppData\Local\Microsoft\Windows\Temporary Internet Files\Content.IE5\WIQ2DSHE\commonv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0029" y="74198"/>
            <a:ext cx="1540764" cy="143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038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Beginning of the Year Books</a:t>
            </a:r>
            <a:br>
              <a:rPr lang="en-US" dirty="0"/>
            </a:br>
            <a:endParaRPr lang="en-US" dirty="0"/>
          </a:p>
        </p:txBody>
      </p:sp>
      <p:sp>
        <p:nvSpPr>
          <p:cNvPr id="3" name="Content Placeholder 2"/>
          <p:cNvSpPr>
            <a:spLocks noGrp="1"/>
          </p:cNvSpPr>
          <p:nvPr>
            <p:ph idx="1"/>
          </p:nvPr>
        </p:nvSpPr>
        <p:spPr>
          <a:xfrm>
            <a:off x="381000" y="914400"/>
            <a:ext cx="8229600" cy="4525963"/>
          </a:xfrm>
        </p:spPr>
        <p:txBody>
          <a:bodyPr>
            <a:normAutofit fontScale="32500" lnSpcReduction="20000"/>
          </a:bodyPr>
          <a:lstStyle/>
          <a:p>
            <a:pPr marL="0" indent="0">
              <a:buNone/>
            </a:pPr>
            <a:r>
              <a:rPr lang="en-US" sz="6200" dirty="0"/>
              <a:t>K:</a:t>
            </a:r>
          </a:p>
          <a:p>
            <a:pPr marL="0" indent="0">
              <a:buNone/>
            </a:pPr>
            <a:r>
              <a:rPr lang="en-US" sz="6200" dirty="0"/>
              <a:t>“Mr. Wiggles” by Paula Craig</a:t>
            </a:r>
          </a:p>
          <a:p>
            <a:pPr marL="0" indent="0">
              <a:buNone/>
            </a:pPr>
            <a:r>
              <a:rPr lang="en-US" sz="6200" dirty="0"/>
              <a:t>“You Get What You Get” by Julie Glassman</a:t>
            </a:r>
          </a:p>
          <a:p>
            <a:pPr marL="0" indent="0">
              <a:buNone/>
            </a:pPr>
            <a:r>
              <a:rPr lang="en-US" sz="6200" dirty="0"/>
              <a:t>“Book, Book, Book,” by </a:t>
            </a:r>
            <a:r>
              <a:rPr lang="en-US" sz="6200" dirty="0" err="1"/>
              <a:t>Deboray</a:t>
            </a:r>
            <a:r>
              <a:rPr lang="en-US" sz="6200" dirty="0"/>
              <a:t> </a:t>
            </a:r>
            <a:r>
              <a:rPr lang="en-US" sz="6200" dirty="0" err="1"/>
              <a:t>Bruss</a:t>
            </a:r>
            <a:endParaRPr lang="en-US" sz="6200" dirty="0"/>
          </a:p>
          <a:p>
            <a:pPr marL="0" indent="0">
              <a:buNone/>
            </a:pPr>
            <a:endParaRPr lang="en-US" sz="6200" dirty="0"/>
          </a:p>
          <a:p>
            <a:pPr marL="0" indent="0">
              <a:buNone/>
            </a:pPr>
            <a:r>
              <a:rPr lang="en-US" sz="6200" dirty="0"/>
              <a:t>1:</a:t>
            </a:r>
          </a:p>
          <a:p>
            <a:pPr marL="0" indent="0">
              <a:buNone/>
            </a:pPr>
            <a:r>
              <a:rPr lang="en-US" sz="6200" dirty="0"/>
              <a:t>“We’re Going on a Book Hunt” by Pat Miller</a:t>
            </a:r>
          </a:p>
          <a:p>
            <a:pPr marL="0" indent="0">
              <a:buNone/>
            </a:pPr>
            <a:r>
              <a:rPr lang="en-US" sz="6200" dirty="0"/>
              <a:t>“Chloe and the Lion” by Mac Barnett</a:t>
            </a:r>
          </a:p>
          <a:p>
            <a:pPr marL="0" indent="0">
              <a:buNone/>
            </a:pPr>
            <a:r>
              <a:rPr lang="en-US" sz="6200" dirty="0"/>
              <a:t>“How Rocket Learned to Read” by Tad Hills</a:t>
            </a:r>
          </a:p>
          <a:p>
            <a:pPr marL="0" indent="0">
              <a:buNone/>
            </a:pPr>
            <a:endParaRPr lang="en-US" sz="6200" dirty="0"/>
          </a:p>
          <a:p>
            <a:pPr marL="0" indent="0">
              <a:buNone/>
            </a:pPr>
            <a:r>
              <a:rPr lang="en-US" sz="6200" dirty="0"/>
              <a:t>2:</a:t>
            </a:r>
          </a:p>
          <a:p>
            <a:pPr marL="0" indent="0">
              <a:buNone/>
            </a:pPr>
            <a:r>
              <a:rPr lang="en-US" sz="6200" dirty="0"/>
              <a:t>“My Teacher is a Monster” by Peter Brown</a:t>
            </a:r>
          </a:p>
          <a:p>
            <a:pPr marL="0" indent="0">
              <a:buNone/>
            </a:pPr>
            <a:r>
              <a:rPr lang="en-US" sz="6200" dirty="0"/>
              <a:t>“The Shelf Elf” by Jackie Mims</a:t>
            </a:r>
          </a:p>
          <a:p>
            <a:pPr marL="0" indent="0">
              <a:buNone/>
            </a:pPr>
            <a:r>
              <a:rPr lang="en-US" sz="6200" dirty="0"/>
              <a:t>“The Shelf Elf Helps Out” by Jackie Mims</a:t>
            </a:r>
          </a:p>
          <a:p>
            <a:pPr marL="0" indent="0">
              <a:buNone/>
            </a:pPr>
            <a:endParaRPr lang="en-US" sz="6200" dirty="0"/>
          </a:p>
          <a:p>
            <a:endParaRPr lang="en-US" dirty="0"/>
          </a:p>
        </p:txBody>
      </p:sp>
      <p:pic>
        <p:nvPicPr>
          <p:cNvPr id="2051" name="Picture 3" descr="C:\Users\kimjones\AppData\Local\Microsoft\Windows\Temporary Internet Files\Content.IE5\RCZXB8UU\bookworm1[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76200"/>
            <a:ext cx="919163" cy="9191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imjones\AppData\Local\Microsoft\Windows\Temporary Internet Files\Content.IE5\EFPF8ZWT\bookworm[2].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999" y="-71656"/>
            <a:ext cx="990601" cy="94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28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600200"/>
            <a:ext cx="8534400" cy="4525963"/>
          </a:xfrm>
        </p:spPr>
        <p:txBody>
          <a:bodyPr>
            <a:normAutofit fontScale="92500" lnSpcReduction="20000"/>
          </a:bodyPr>
          <a:lstStyle/>
          <a:p>
            <a:r>
              <a:rPr lang="en-US" dirty="0"/>
              <a:t>3:</a:t>
            </a:r>
          </a:p>
          <a:p>
            <a:r>
              <a:rPr lang="en-US" dirty="0"/>
              <a:t>“What Happened to Marion’s Book” by Brook Berg</a:t>
            </a:r>
          </a:p>
          <a:p>
            <a:r>
              <a:rPr lang="en-US" dirty="0"/>
              <a:t>“The Shelf Elf Helps Out” by Jackie Mims</a:t>
            </a:r>
          </a:p>
          <a:p>
            <a:endParaRPr lang="en-US" dirty="0"/>
          </a:p>
          <a:p>
            <a:r>
              <a:rPr lang="en-US" dirty="0"/>
              <a:t>4:</a:t>
            </a:r>
          </a:p>
          <a:p>
            <a:r>
              <a:rPr lang="en-US" dirty="0"/>
              <a:t>“Never Let a Ghost Borrow a Library Book” by Karen </a:t>
            </a:r>
            <a:r>
              <a:rPr lang="en-US" dirty="0" err="1"/>
              <a:t>Casale</a:t>
            </a:r>
            <a:endParaRPr lang="en-US" dirty="0"/>
          </a:p>
          <a:p>
            <a:endParaRPr lang="en-US" dirty="0"/>
          </a:p>
          <a:p>
            <a:r>
              <a:rPr lang="en-US" dirty="0"/>
              <a:t>5:</a:t>
            </a:r>
          </a:p>
          <a:p>
            <a:r>
              <a:rPr lang="en-US" dirty="0"/>
              <a:t>“</a:t>
            </a:r>
            <a:r>
              <a:rPr lang="en-US" dirty="0" err="1"/>
              <a:t>Frankencrayon</a:t>
            </a:r>
            <a:r>
              <a:rPr lang="en-US" dirty="0"/>
              <a:t>” by Michael Hall</a:t>
            </a:r>
          </a:p>
          <a:p>
            <a:endParaRPr lang="en-US" dirty="0"/>
          </a:p>
        </p:txBody>
      </p:sp>
      <p:pic>
        <p:nvPicPr>
          <p:cNvPr id="3074" name="Picture 2" descr="C:\Users\kimjones\AppData\Local\Microsoft\Windows\Temporary Internet Files\Content.IE5\MK11V6PY\book_worm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63286"/>
            <a:ext cx="1247775" cy="128275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imjones\AppData\Local\Microsoft\Windows\Temporary Internet Files\Content.IE5\J6XMD15K\bookwor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63286"/>
            <a:ext cx="1718118" cy="13573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kimjones\AppData\Local\Microsoft\Windows\Temporary Internet Files\Content.IE5\J6XMD15K\bookwor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3286"/>
            <a:ext cx="1718118" cy="135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16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Book Care Videos</a:t>
            </a:r>
          </a:p>
        </p:txBody>
      </p:sp>
      <p:sp>
        <p:nvSpPr>
          <p:cNvPr id="3" name="Content Placeholder 2"/>
          <p:cNvSpPr>
            <a:spLocks noGrp="1"/>
          </p:cNvSpPr>
          <p:nvPr>
            <p:ph idx="1"/>
          </p:nvPr>
        </p:nvSpPr>
        <p:spPr>
          <a:xfrm>
            <a:off x="457200" y="1295400"/>
            <a:ext cx="8229600" cy="4525963"/>
          </a:xfrm>
        </p:spPr>
        <p:txBody>
          <a:bodyPr>
            <a:normAutofit fontScale="25000" lnSpcReduction="20000"/>
          </a:bodyPr>
          <a:lstStyle/>
          <a:p>
            <a:pPr marL="0" indent="0" algn="ctr">
              <a:buNone/>
            </a:pPr>
            <a:r>
              <a:rPr lang="en-US" sz="5600" b="1" dirty="0"/>
              <a:t>(K) Mr. Wiggles</a:t>
            </a:r>
          </a:p>
          <a:p>
            <a:pPr marL="0" indent="0" algn="ctr">
              <a:buNone/>
            </a:pPr>
            <a:r>
              <a:rPr lang="en-US" sz="5600" dirty="0">
                <a:hlinkClick r:id="rId2"/>
              </a:rPr>
              <a:t>https://www.youtube.com/watch?v=oes1PE58WQE</a:t>
            </a:r>
            <a:endParaRPr lang="en-US" sz="5600" dirty="0"/>
          </a:p>
          <a:p>
            <a:pPr marL="0" indent="0" algn="ctr">
              <a:buNone/>
            </a:pPr>
            <a:endParaRPr lang="en-US" sz="5600" b="1" dirty="0"/>
          </a:p>
          <a:p>
            <a:pPr marL="0" indent="0" algn="ctr">
              <a:buNone/>
            </a:pPr>
            <a:r>
              <a:rPr lang="en-US" sz="5600" b="1" dirty="0"/>
              <a:t>(K-1) Shelly the Shelf marker</a:t>
            </a:r>
          </a:p>
          <a:p>
            <a:pPr marL="0" indent="0" algn="ctr">
              <a:buNone/>
            </a:pPr>
            <a:r>
              <a:rPr lang="en-US" sz="5600" dirty="0">
                <a:hlinkClick r:id="rId3"/>
              </a:rPr>
              <a:t>https://www.youtube.com/watch?v=DZW09Ez-Izw</a:t>
            </a:r>
            <a:endParaRPr lang="en-US" sz="5600" dirty="0"/>
          </a:p>
          <a:p>
            <a:pPr marL="0" indent="0" algn="ctr">
              <a:buNone/>
            </a:pPr>
            <a:endParaRPr lang="en-US" sz="5600" b="1" dirty="0"/>
          </a:p>
          <a:p>
            <a:pPr marL="0" indent="0" algn="ctr">
              <a:buNone/>
            </a:pPr>
            <a:r>
              <a:rPr lang="en-US" sz="5600" b="1" dirty="0"/>
              <a:t>(K-3) - How to take care of library books video (open in chrome</a:t>
            </a:r>
            <a:r>
              <a:rPr lang="en-US" sz="5600" dirty="0"/>
              <a:t>)</a:t>
            </a:r>
          </a:p>
          <a:p>
            <a:pPr marL="0" indent="0" algn="ctr">
              <a:buNone/>
            </a:pPr>
            <a:r>
              <a:rPr lang="en-US" sz="5600" dirty="0">
                <a:hlinkClick r:id="rId4"/>
              </a:rPr>
              <a:t>http://www.teachertube.com/video/how-to-take-care-of-library-books-121765</a:t>
            </a:r>
            <a:endParaRPr lang="en-US" sz="5600" dirty="0"/>
          </a:p>
          <a:p>
            <a:pPr marL="0" indent="0" algn="ctr">
              <a:buNone/>
            </a:pPr>
            <a:endParaRPr lang="en-US" sz="5600" dirty="0"/>
          </a:p>
          <a:p>
            <a:pPr marL="0" indent="0" algn="ctr">
              <a:buNone/>
            </a:pPr>
            <a:r>
              <a:rPr lang="en-US" sz="5600" b="1" dirty="0"/>
              <a:t>(K-3) Don’t Let the Pigeon</a:t>
            </a:r>
          </a:p>
          <a:p>
            <a:pPr marL="0" indent="0" algn="ctr">
              <a:buNone/>
            </a:pPr>
            <a:r>
              <a:rPr lang="en-US" sz="5600" dirty="0">
                <a:hlinkClick r:id="rId5"/>
              </a:rPr>
              <a:t>https://www.youtube.com/watch?v=oW25mqJjEF4</a:t>
            </a:r>
            <a:endParaRPr lang="en-US" sz="5600" dirty="0"/>
          </a:p>
          <a:p>
            <a:pPr marL="0" indent="0" algn="ctr">
              <a:buNone/>
            </a:pPr>
            <a:endParaRPr lang="en-US" sz="5600" dirty="0"/>
          </a:p>
          <a:p>
            <a:pPr marL="0" indent="0" algn="ctr">
              <a:buNone/>
            </a:pPr>
            <a:r>
              <a:rPr lang="en-US" sz="5600" b="1" dirty="0"/>
              <a:t>(1-3) Skippy John Jones</a:t>
            </a:r>
          </a:p>
          <a:p>
            <a:pPr marL="0" indent="0" algn="ctr">
              <a:buNone/>
            </a:pPr>
            <a:r>
              <a:rPr lang="en-US" sz="5600" dirty="0">
                <a:hlinkClick r:id="rId6"/>
              </a:rPr>
              <a:t>https://www.youtube.com/watch?v=YnOfQQiiPpE</a:t>
            </a:r>
            <a:endParaRPr lang="en-US" sz="5600" dirty="0"/>
          </a:p>
          <a:p>
            <a:pPr marL="0" indent="0" algn="ctr">
              <a:buNone/>
            </a:pPr>
            <a:endParaRPr lang="en-US" sz="5600" dirty="0"/>
          </a:p>
          <a:p>
            <a:pPr marL="0" indent="0" algn="ctr">
              <a:buNone/>
            </a:pPr>
            <a:r>
              <a:rPr lang="en-US" sz="5600" b="1" dirty="0"/>
              <a:t>(2-3) Sammy the Shelf Helper</a:t>
            </a:r>
          </a:p>
          <a:p>
            <a:pPr marL="0" indent="0" algn="ctr">
              <a:buNone/>
            </a:pPr>
            <a:r>
              <a:rPr lang="en-US" sz="5600" dirty="0">
                <a:hlinkClick r:id="rId7"/>
              </a:rPr>
              <a:t>https://www.youtube.com/watch?v=zROtGjMrqSQ</a:t>
            </a:r>
            <a:endParaRPr lang="en-US" sz="5600" dirty="0"/>
          </a:p>
          <a:p>
            <a:pPr marL="0" indent="0" algn="ctr">
              <a:buNone/>
            </a:pPr>
            <a:endParaRPr lang="en-US" sz="5600" dirty="0"/>
          </a:p>
          <a:p>
            <a:pPr marL="0" indent="0" algn="ctr">
              <a:buNone/>
            </a:pPr>
            <a:r>
              <a:rPr lang="en-US" sz="5600" b="1" dirty="0"/>
              <a:t>(3-5) What Happened to Marion’s Book?</a:t>
            </a:r>
          </a:p>
          <a:p>
            <a:pPr marL="0" indent="0" algn="ctr">
              <a:buNone/>
            </a:pPr>
            <a:r>
              <a:rPr lang="en-US" sz="5600" dirty="0">
                <a:hlinkClick r:id="rId8"/>
              </a:rPr>
              <a:t>https://www.youtube.com/watch?v=JZWP-JVML9M</a:t>
            </a:r>
            <a:endParaRPr lang="en-US" sz="5600" dirty="0"/>
          </a:p>
          <a:p>
            <a:pPr marL="0" indent="0" algn="ctr">
              <a:buNone/>
            </a:pPr>
            <a:endParaRPr lang="en-US" sz="5600" dirty="0"/>
          </a:p>
          <a:p>
            <a:pPr marL="0" indent="0" algn="ctr">
              <a:buNone/>
            </a:pPr>
            <a:r>
              <a:rPr lang="en-US" sz="5600" b="1" dirty="0"/>
              <a:t>(3-5) Shelf Elf</a:t>
            </a:r>
          </a:p>
          <a:p>
            <a:pPr marL="0" indent="0" algn="ctr">
              <a:buNone/>
            </a:pPr>
            <a:r>
              <a:rPr lang="en-US" sz="5600" dirty="0">
                <a:hlinkClick r:id="rId9"/>
              </a:rPr>
              <a:t>https://www.youtube.com/watch?v=APkRp3pASH8</a:t>
            </a:r>
            <a:endParaRPr lang="en-US" sz="5600" dirty="0"/>
          </a:p>
          <a:p>
            <a:pPr marL="0" indent="0" algn="ctr">
              <a:buNone/>
            </a:pPr>
            <a:endParaRPr lang="en-US" sz="5600" dirty="0"/>
          </a:p>
          <a:p>
            <a:pPr algn="ctr"/>
            <a:endParaRPr lang="en-US" sz="5600" b="1" dirty="0"/>
          </a:p>
          <a:p>
            <a:pPr algn="ctr"/>
            <a:endParaRPr lang="en-US" sz="5600" dirty="0"/>
          </a:p>
        </p:txBody>
      </p:sp>
      <p:pic>
        <p:nvPicPr>
          <p:cNvPr id="1229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5200" y="76200"/>
            <a:ext cx="15430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465717" cy="146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440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a:t>-6 </a:t>
            </a:r>
            <a:r>
              <a:rPr lang="en-US" dirty="0"/>
              <a:t>Book Care Video</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10400" y="76200"/>
            <a:ext cx="1542422" cy="143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886"/>
            <a:ext cx="146367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76400" y="2828836"/>
            <a:ext cx="6019800" cy="1077218"/>
          </a:xfrm>
          <a:prstGeom prst="rect">
            <a:avLst/>
          </a:prstGeom>
        </p:spPr>
        <p:txBody>
          <a:bodyPr wrap="square">
            <a:spAutoFit/>
          </a:bodyPr>
          <a:lstStyle/>
          <a:p>
            <a:pPr algn="ctr"/>
            <a:r>
              <a:rPr lang="en-US" sz="2800" b="1" dirty="0"/>
              <a:t>Book Care Video 6th grade</a:t>
            </a:r>
          </a:p>
          <a:p>
            <a:pPr algn="ctr"/>
            <a:endParaRPr lang="en-US" dirty="0"/>
          </a:p>
          <a:p>
            <a:pPr algn="ctr"/>
            <a:r>
              <a:rPr lang="en-US" dirty="0"/>
              <a:t>https://www.youtube.com/watch?v=TFM8ar_29ns&amp;t=31s</a:t>
            </a:r>
          </a:p>
        </p:txBody>
      </p:sp>
    </p:spTree>
    <p:extLst>
      <p:ext uri="{BB962C8B-B14F-4D97-AF65-F5344CB8AC3E}">
        <p14:creationId xmlns:p14="http://schemas.microsoft.com/office/powerpoint/2010/main" val="3877788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kimjones\AppData\Local\Microsoft\Windows\Temporary Internet Files\Content.IE5\EFPF8ZWT\music_notes_png_by_doloresdevelde-d5gt35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8573697" cy="36295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Now For the Fun Part</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            </a:t>
            </a:r>
            <a:r>
              <a:rPr lang="en-US" sz="4000" b="1" dirty="0"/>
              <a:t>It’s a Sing - a – long!</a:t>
            </a:r>
          </a:p>
        </p:txBody>
      </p:sp>
      <p:pic>
        <p:nvPicPr>
          <p:cNvPr id="6146" name="Picture 2" descr="C:\Users\kimjones\AppData\Local\Microsoft\Windows\Temporary Internet Files\Content.IE5\WIQ2DSHE\smiley-fac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30480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kimjones\AppData\Local\Microsoft\Windows\Temporary Internet Files\Content.IE5\WIQ2DSHE\depositphotos_11570432-Clapping-Smiley[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4648200"/>
            <a:ext cx="2249277" cy="1823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182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Kristen ITC" panose="03050502040202030202" pitchFamily="66" charset="0"/>
              </a:rPr>
              <a:t>Zip Your Lips</a:t>
            </a:r>
          </a:p>
        </p:txBody>
      </p:sp>
      <p:sp>
        <p:nvSpPr>
          <p:cNvPr id="3" name="Content Placeholder 2"/>
          <p:cNvSpPr>
            <a:spLocks noGrp="1"/>
          </p:cNvSpPr>
          <p:nvPr>
            <p:ph idx="1"/>
          </p:nvPr>
        </p:nvSpPr>
        <p:spPr/>
        <p:txBody>
          <a:bodyPr/>
          <a:lstStyle/>
          <a:p>
            <a:pPr marL="0" marR="0" indent="0" algn="ctr">
              <a:spcBef>
                <a:spcPts val="0"/>
              </a:spcBef>
              <a:spcAft>
                <a:spcPts val="0"/>
              </a:spcAft>
              <a:buNone/>
            </a:pPr>
            <a:r>
              <a:rPr lang="en-US" sz="1800" b="1" dirty="0">
                <a:effectLst/>
                <a:latin typeface="Kristen ITC"/>
                <a:ea typeface="Times New Roman"/>
              </a:rPr>
              <a:t>(To the tune of This Old man)</a:t>
            </a:r>
            <a:endParaRPr lang="en-US" sz="800" b="1" dirty="0">
              <a:effectLst/>
              <a:latin typeface="Kristen ITC"/>
              <a:ea typeface="Times New Roman"/>
            </a:endParaRPr>
          </a:p>
          <a:p>
            <a:pPr marL="0" marR="0" indent="0" algn="ctr">
              <a:spcBef>
                <a:spcPts val="0"/>
              </a:spcBef>
              <a:spcAft>
                <a:spcPts val="0"/>
              </a:spcAft>
              <a:buNone/>
            </a:pPr>
            <a:endParaRPr lang="en-US" sz="1800" b="1" dirty="0">
              <a:effectLst/>
              <a:latin typeface="Kristen ITC"/>
              <a:ea typeface="Times New Roman"/>
            </a:endParaRPr>
          </a:p>
          <a:p>
            <a:pPr marL="0" marR="0" indent="0" algn="ctr">
              <a:spcBef>
                <a:spcPts val="0"/>
              </a:spcBef>
              <a:spcAft>
                <a:spcPts val="0"/>
              </a:spcAft>
              <a:buNone/>
            </a:pPr>
            <a:r>
              <a:rPr lang="en-US" b="1" dirty="0">
                <a:solidFill>
                  <a:srgbClr val="FF0000"/>
                </a:solidFill>
                <a:effectLst/>
                <a:latin typeface="Kristen ITC"/>
                <a:ea typeface="Times New Roman"/>
              </a:rPr>
              <a:t>Zip your lips,</a:t>
            </a:r>
            <a:endParaRPr lang="en-US" sz="1050" dirty="0">
              <a:effectLst/>
              <a:latin typeface="Times New Roman"/>
              <a:ea typeface="Times New Roman"/>
            </a:endParaRPr>
          </a:p>
          <a:p>
            <a:pPr marL="0" marR="0" indent="0" algn="ctr">
              <a:spcBef>
                <a:spcPts val="0"/>
              </a:spcBef>
              <a:spcAft>
                <a:spcPts val="0"/>
              </a:spcAft>
              <a:buNone/>
            </a:pPr>
            <a:r>
              <a:rPr lang="en-US" b="1" dirty="0">
                <a:solidFill>
                  <a:srgbClr val="0070C0"/>
                </a:solidFill>
                <a:effectLst/>
                <a:latin typeface="Kristen ITC"/>
                <a:ea typeface="Times New Roman"/>
              </a:rPr>
              <a:t>turn up your ears.</a:t>
            </a:r>
            <a:endParaRPr lang="en-US" sz="1050" dirty="0">
              <a:effectLst/>
              <a:latin typeface="Times New Roman"/>
              <a:ea typeface="Times New Roman"/>
            </a:endParaRPr>
          </a:p>
          <a:p>
            <a:pPr marL="0" marR="0" indent="0" algn="ctr">
              <a:spcBef>
                <a:spcPts val="0"/>
              </a:spcBef>
              <a:spcAft>
                <a:spcPts val="0"/>
              </a:spcAft>
              <a:buNone/>
            </a:pPr>
            <a:r>
              <a:rPr lang="en-US" b="1" dirty="0">
                <a:solidFill>
                  <a:srgbClr val="FF0000"/>
                </a:solidFill>
                <a:effectLst/>
                <a:latin typeface="Kristen ITC"/>
                <a:ea typeface="Times New Roman"/>
              </a:rPr>
              <a:t>Hands in laps</a:t>
            </a:r>
            <a:endParaRPr lang="en-US" sz="1050" dirty="0">
              <a:effectLst/>
              <a:latin typeface="Times New Roman"/>
              <a:ea typeface="Times New Roman"/>
            </a:endParaRPr>
          </a:p>
          <a:p>
            <a:pPr marL="0" marR="0" indent="0" algn="ctr">
              <a:spcBef>
                <a:spcPts val="0"/>
              </a:spcBef>
              <a:spcAft>
                <a:spcPts val="0"/>
              </a:spcAft>
              <a:buNone/>
            </a:pPr>
            <a:r>
              <a:rPr lang="en-US" b="1" dirty="0">
                <a:solidFill>
                  <a:srgbClr val="0070C0"/>
                </a:solidFill>
                <a:effectLst/>
                <a:latin typeface="Kristen ITC"/>
                <a:ea typeface="Times New Roman"/>
              </a:rPr>
              <a:t>and eyes up here.</a:t>
            </a:r>
            <a:endParaRPr lang="en-US" sz="1050" dirty="0">
              <a:effectLst/>
              <a:latin typeface="Times New Roman"/>
              <a:ea typeface="Times New Roman"/>
            </a:endParaRPr>
          </a:p>
          <a:p>
            <a:pPr marL="0" marR="0" indent="0" algn="ctr">
              <a:spcBef>
                <a:spcPts val="0"/>
              </a:spcBef>
              <a:spcAft>
                <a:spcPts val="0"/>
              </a:spcAft>
              <a:buNone/>
            </a:pPr>
            <a:r>
              <a:rPr lang="en-US" b="1" dirty="0">
                <a:solidFill>
                  <a:srgbClr val="FF0000"/>
                </a:solidFill>
                <a:effectLst/>
                <a:latin typeface="Kristen ITC"/>
                <a:ea typeface="Times New Roman"/>
              </a:rPr>
              <a:t>That’s the way to be polite</a:t>
            </a:r>
            <a:endParaRPr lang="en-US" sz="1050" dirty="0">
              <a:effectLst/>
              <a:latin typeface="Times New Roman"/>
              <a:ea typeface="Times New Roman"/>
            </a:endParaRPr>
          </a:p>
          <a:p>
            <a:pPr marL="0" marR="0" indent="0" algn="ctr">
              <a:spcBef>
                <a:spcPts val="0"/>
              </a:spcBef>
              <a:spcAft>
                <a:spcPts val="0"/>
              </a:spcAft>
              <a:buNone/>
            </a:pPr>
            <a:r>
              <a:rPr lang="en-US" b="1" dirty="0">
                <a:solidFill>
                  <a:srgbClr val="0070C0"/>
                </a:solidFill>
                <a:effectLst/>
                <a:latin typeface="Kristen ITC"/>
                <a:ea typeface="Times New Roman"/>
              </a:rPr>
              <a:t>so we can </a:t>
            </a:r>
            <a:r>
              <a:rPr lang="en-US" b="1" dirty="0">
                <a:solidFill>
                  <a:srgbClr val="0070C0"/>
                </a:solidFill>
                <a:latin typeface="Kristen ITC"/>
                <a:ea typeface="Times New Roman"/>
              </a:rPr>
              <a:t>hear</a:t>
            </a:r>
            <a:r>
              <a:rPr lang="en-US" b="1" dirty="0">
                <a:solidFill>
                  <a:srgbClr val="0070C0"/>
                </a:solidFill>
                <a:effectLst/>
                <a:latin typeface="Kristen ITC"/>
                <a:ea typeface="Times New Roman"/>
              </a:rPr>
              <a:t> our stories right.</a:t>
            </a:r>
            <a:endParaRPr lang="en-US" sz="1050" dirty="0">
              <a:effectLst/>
              <a:latin typeface="Times New Roman"/>
              <a:ea typeface="Times New Roman"/>
            </a:endParaRPr>
          </a:p>
          <a:p>
            <a:pPr marL="0" marR="0">
              <a:spcBef>
                <a:spcPts val="0"/>
              </a:spcBef>
              <a:spcAft>
                <a:spcPts val="0"/>
              </a:spcAft>
            </a:pPr>
            <a:endParaRPr lang="en-US" sz="1050" dirty="0">
              <a:effectLst/>
              <a:latin typeface="Times New Roman"/>
              <a:ea typeface="Times New Roman"/>
            </a:endParaRPr>
          </a:p>
          <a:p>
            <a:pPr marL="0" marR="0">
              <a:spcBef>
                <a:spcPts val="0"/>
              </a:spcBef>
              <a:spcAft>
                <a:spcPts val="0"/>
              </a:spcAft>
            </a:pPr>
            <a:endParaRPr lang="en-US" sz="1050" dirty="0">
              <a:effectLst/>
              <a:latin typeface="Times New Roman"/>
              <a:ea typeface="Times New Roman"/>
            </a:endParaRPr>
          </a:p>
          <a:p>
            <a:pPr marL="0" marR="0">
              <a:spcBef>
                <a:spcPts val="0"/>
              </a:spcBef>
              <a:spcAft>
                <a:spcPts val="0"/>
              </a:spcAft>
            </a:pPr>
            <a:endParaRPr lang="en-US" sz="1050" dirty="0">
              <a:effectLst/>
              <a:latin typeface="Times New Roman"/>
              <a:ea typeface="Times New Roman"/>
            </a:endParaRPr>
          </a:p>
          <a:p>
            <a:pPr marL="0" marR="0" indent="0">
              <a:spcBef>
                <a:spcPts val="0"/>
              </a:spcBef>
              <a:spcAft>
                <a:spcPts val="0"/>
              </a:spcAft>
              <a:buNone/>
            </a:pPr>
            <a:r>
              <a:rPr lang="en-US" sz="1100" b="1" dirty="0">
                <a:effectLst/>
                <a:latin typeface="Kristen ITC"/>
                <a:ea typeface="Times New Roman"/>
              </a:rPr>
              <a:t> </a:t>
            </a:r>
            <a:endParaRPr lang="en-US" sz="1050" dirty="0">
              <a:effectLst/>
              <a:latin typeface="Times New Roman"/>
              <a:ea typeface="Times New Roman"/>
            </a:endParaRPr>
          </a:p>
          <a:p>
            <a:pPr marL="0" marR="0" indent="0" algn="ctr">
              <a:spcBef>
                <a:spcPts val="0"/>
              </a:spcBef>
              <a:spcAft>
                <a:spcPts val="0"/>
              </a:spcAft>
              <a:buNone/>
            </a:pPr>
            <a:r>
              <a:rPr lang="en-US" sz="1100" b="1" dirty="0">
                <a:effectLst/>
                <a:latin typeface="Kristen ITC"/>
                <a:ea typeface="Times New Roman"/>
              </a:rPr>
              <a:t>*courtesy of the St. Charles Public Library and Mrs. Peterson*</a:t>
            </a:r>
            <a:endParaRPr lang="en-US" sz="1050" dirty="0">
              <a:effectLst/>
              <a:latin typeface="Times New Roman"/>
              <a:ea typeface="Times New Roman"/>
            </a:endParaRPr>
          </a:p>
          <a:p>
            <a:endParaRPr lang="en-US" dirty="0"/>
          </a:p>
        </p:txBody>
      </p:sp>
      <p:pic>
        <p:nvPicPr>
          <p:cNvPr id="11266" name="Picture 2" descr="C:\Users\kimjones\AppData\Local\Microsoft\Windows\Temporary Internet Files\Content.IE5\8MDMGUM8\zipsmil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3810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kimjones\AppData\Local\Microsoft\Windows\Temporary Internet Files\Content.IE5\WIQ2DSHE\zi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67702" y="100005"/>
            <a:ext cx="1150611" cy="132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35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nSpc>
                <a:spcPct val="115000"/>
              </a:lnSpc>
              <a:spcBef>
                <a:spcPts val="0"/>
              </a:spcBef>
            </a:pPr>
            <a:br>
              <a:rPr lang="en-US" sz="2900" b="1" dirty="0">
                <a:solidFill>
                  <a:prstClr val="black"/>
                </a:solidFill>
                <a:ea typeface="Calibri"/>
                <a:cs typeface="Times New Roman"/>
              </a:rPr>
            </a:br>
            <a:br>
              <a:rPr lang="en-US" sz="2900" b="1" dirty="0">
                <a:solidFill>
                  <a:prstClr val="black"/>
                </a:solidFill>
                <a:ea typeface="Calibri"/>
                <a:cs typeface="Times New Roman"/>
              </a:rPr>
            </a:br>
            <a:r>
              <a:rPr lang="en-US" sz="2900" b="1" dirty="0">
                <a:solidFill>
                  <a:prstClr val="black"/>
                </a:solidFill>
                <a:ea typeface="Calibri"/>
                <a:cs typeface="Times New Roman"/>
              </a:rPr>
              <a:t>This Is How We Listen</a:t>
            </a:r>
            <a:br>
              <a:rPr lang="en-US" sz="1600" dirty="0">
                <a:solidFill>
                  <a:prstClr val="black"/>
                </a:solidFill>
                <a:ea typeface="Calibri"/>
                <a:cs typeface="Times New Roman"/>
              </a:rPr>
            </a:br>
            <a:r>
              <a:rPr lang="en-US" sz="1900" dirty="0">
                <a:solidFill>
                  <a:prstClr val="black"/>
                </a:solidFill>
                <a:ea typeface="Calibri"/>
                <a:cs typeface="Times New Roman"/>
              </a:rPr>
              <a:t>(To the tune of “Are You Sleeping”)</a:t>
            </a:r>
            <a:br>
              <a:rPr lang="en-US" sz="1600" dirty="0">
                <a:solidFill>
                  <a:prstClr val="black"/>
                </a:solidFill>
                <a:ea typeface="Calibri"/>
                <a:cs typeface="Times New Roman"/>
              </a:rPr>
            </a:br>
            <a:r>
              <a:rPr lang="en-US" sz="1900" dirty="0">
                <a:solidFill>
                  <a:prstClr val="black"/>
                </a:solidFill>
                <a:ea typeface="Calibri"/>
                <a:cs typeface="Times New Roman"/>
              </a:rPr>
              <a:t> </a:t>
            </a:r>
            <a:br>
              <a:rPr lang="en-US" sz="1600" dirty="0">
                <a:solidFill>
                  <a:prstClr val="black"/>
                </a:solidFill>
                <a:ea typeface="Calibri"/>
                <a:cs typeface="Times New Roman"/>
              </a:rPr>
            </a:br>
            <a:endParaRPr lang="en-US" dirty="0"/>
          </a:p>
        </p:txBody>
      </p:sp>
      <p:sp>
        <p:nvSpPr>
          <p:cNvPr id="3" name="Content Placeholder 2"/>
          <p:cNvSpPr>
            <a:spLocks noGrp="1"/>
          </p:cNvSpPr>
          <p:nvPr>
            <p:ph idx="1"/>
          </p:nvPr>
        </p:nvSpPr>
        <p:spPr/>
        <p:txBody>
          <a:bodyPr>
            <a:normAutofit fontScale="47500" lnSpcReduction="20000"/>
          </a:bodyPr>
          <a:lstStyle/>
          <a:p>
            <a:pPr marL="0" marR="0" indent="0" algn="ctr">
              <a:lnSpc>
                <a:spcPct val="115000"/>
              </a:lnSpc>
              <a:spcBef>
                <a:spcPts val="0"/>
              </a:spcBef>
              <a:spcAft>
                <a:spcPts val="0"/>
              </a:spcAft>
              <a:buNone/>
            </a:pPr>
            <a:r>
              <a:rPr lang="en-US" sz="7200" b="1" dirty="0">
                <a:ea typeface="Calibri"/>
                <a:cs typeface="Times New Roman"/>
              </a:rPr>
              <a:t>Eyes are watching</a:t>
            </a:r>
            <a:r>
              <a:rPr lang="en-US" b="1" dirty="0">
                <a:ea typeface="Calibri"/>
                <a:cs typeface="Times New Roman"/>
              </a:rPr>
              <a:t> (point to eyes)</a:t>
            </a:r>
            <a:endParaRPr lang="en-US" sz="4000" dirty="0">
              <a:ea typeface="Calibri"/>
              <a:cs typeface="Times New Roman"/>
            </a:endParaRPr>
          </a:p>
          <a:p>
            <a:pPr marL="0" marR="0" indent="0" algn="ctr">
              <a:lnSpc>
                <a:spcPct val="115000"/>
              </a:lnSpc>
              <a:spcBef>
                <a:spcPts val="0"/>
              </a:spcBef>
              <a:spcAft>
                <a:spcPts val="0"/>
              </a:spcAft>
              <a:buNone/>
            </a:pPr>
            <a:r>
              <a:rPr lang="en-US" sz="7200" b="1" dirty="0">
                <a:ea typeface="Calibri"/>
                <a:cs typeface="Times New Roman"/>
              </a:rPr>
              <a:t>Ears are listening</a:t>
            </a:r>
            <a:r>
              <a:rPr lang="en-US" b="1" dirty="0">
                <a:ea typeface="Calibri"/>
                <a:cs typeface="Times New Roman"/>
              </a:rPr>
              <a:t> (point to ears)</a:t>
            </a:r>
            <a:endParaRPr lang="en-US" sz="4000" dirty="0">
              <a:ea typeface="Calibri"/>
              <a:cs typeface="Times New Roman"/>
            </a:endParaRPr>
          </a:p>
          <a:p>
            <a:pPr marL="0" marR="0" indent="0" algn="ctr">
              <a:lnSpc>
                <a:spcPct val="115000"/>
              </a:lnSpc>
              <a:spcBef>
                <a:spcPts val="0"/>
              </a:spcBef>
              <a:spcAft>
                <a:spcPts val="0"/>
              </a:spcAft>
              <a:buNone/>
            </a:pPr>
            <a:r>
              <a:rPr lang="en-US" sz="7200" b="1" dirty="0">
                <a:ea typeface="Calibri"/>
                <a:cs typeface="Times New Roman"/>
              </a:rPr>
              <a:t>Voices off </a:t>
            </a:r>
            <a:r>
              <a:rPr lang="en-US" b="1" dirty="0">
                <a:ea typeface="Calibri"/>
                <a:cs typeface="Times New Roman"/>
              </a:rPr>
              <a:t>(</a:t>
            </a:r>
            <a:r>
              <a:rPr lang="en-US" b="1" dirty="0" err="1">
                <a:ea typeface="Calibri"/>
                <a:cs typeface="Times New Roman"/>
              </a:rPr>
              <a:t>shhh</a:t>
            </a:r>
            <a:r>
              <a:rPr lang="en-US" b="1" dirty="0">
                <a:ea typeface="Calibri"/>
                <a:cs typeface="Times New Roman"/>
              </a:rPr>
              <a:t> sign with index finger over lips)</a:t>
            </a:r>
            <a:endParaRPr lang="en-US" sz="4000" dirty="0">
              <a:ea typeface="Calibri"/>
              <a:cs typeface="Times New Roman"/>
            </a:endParaRPr>
          </a:p>
          <a:p>
            <a:pPr marL="0" marR="0" indent="0" algn="ctr">
              <a:lnSpc>
                <a:spcPct val="115000"/>
              </a:lnSpc>
              <a:spcBef>
                <a:spcPts val="0"/>
              </a:spcBef>
              <a:spcAft>
                <a:spcPts val="0"/>
              </a:spcAft>
              <a:buNone/>
            </a:pPr>
            <a:r>
              <a:rPr lang="en-US" sz="7200" b="1" dirty="0">
                <a:ea typeface="Calibri"/>
                <a:cs typeface="Times New Roman"/>
              </a:rPr>
              <a:t>Bodies calm </a:t>
            </a:r>
          </a:p>
          <a:p>
            <a:pPr marL="0" marR="0" indent="0" algn="ctr">
              <a:lnSpc>
                <a:spcPct val="115000"/>
              </a:lnSpc>
              <a:spcBef>
                <a:spcPts val="0"/>
              </a:spcBef>
              <a:spcAft>
                <a:spcPts val="0"/>
              </a:spcAft>
              <a:buNone/>
            </a:pPr>
            <a:r>
              <a:rPr lang="en-US" b="1" dirty="0">
                <a:ea typeface="Calibri"/>
                <a:cs typeface="Times New Roman"/>
              </a:rPr>
              <a:t>( cross arms and hug yourself, continue this position for the rest of the song. I rock side to side)</a:t>
            </a:r>
            <a:endParaRPr lang="en-US" sz="4000" dirty="0">
              <a:ea typeface="Calibri"/>
              <a:cs typeface="Times New Roman"/>
            </a:endParaRPr>
          </a:p>
          <a:p>
            <a:pPr marL="0" marR="0" indent="0" algn="ctr">
              <a:lnSpc>
                <a:spcPct val="115000"/>
              </a:lnSpc>
              <a:spcBef>
                <a:spcPts val="0"/>
              </a:spcBef>
              <a:spcAft>
                <a:spcPts val="0"/>
              </a:spcAft>
              <a:buNone/>
            </a:pPr>
            <a:r>
              <a:rPr lang="en-US" sz="7200" b="1" dirty="0">
                <a:ea typeface="Calibri"/>
                <a:cs typeface="Times New Roman"/>
              </a:rPr>
              <a:t>This is how we listen, this is how we listen</a:t>
            </a:r>
            <a:endParaRPr lang="en-US" sz="4000" dirty="0">
              <a:ea typeface="Calibri"/>
              <a:cs typeface="Times New Roman"/>
            </a:endParaRPr>
          </a:p>
          <a:p>
            <a:pPr marL="0" marR="0" indent="0" algn="ctr">
              <a:lnSpc>
                <a:spcPct val="115000"/>
              </a:lnSpc>
              <a:spcBef>
                <a:spcPts val="0"/>
              </a:spcBef>
              <a:spcAft>
                <a:spcPts val="0"/>
              </a:spcAft>
              <a:buNone/>
            </a:pPr>
            <a:r>
              <a:rPr lang="en-US" sz="7200" b="1" dirty="0">
                <a:ea typeface="Calibri"/>
                <a:cs typeface="Times New Roman"/>
              </a:rPr>
              <a:t>All the time, all the time</a:t>
            </a:r>
            <a:endParaRPr lang="en-US" sz="4000" dirty="0">
              <a:ea typeface="Calibri"/>
              <a:cs typeface="Times New Roman"/>
            </a:endParaRPr>
          </a:p>
          <a:p>
            <a:pPr marL="0" marR="0" indent="0" algn="ctr">
              <a:lnSpc>
                <a:spcPct val="115000"/>
              </a:lnSpc>
              <a:spcBef>
                <a:spcPts val="0"/>
              </a:spcBef>
              <a:spcAft>
                <a:spcPts val="0"/>
              </a:spcAft>
              <a:buNone/>
            </a:pPr>
            <a:r>
              <a:rPr lang="en-US" sz="4400" b="1" dirty="0">
                <a:ea typeface="Calibri"/>
                <a:cs typeface="Times New Roman"/>
              </a:rPr>
              <a:t>I end by saying “now we are quiet. Our hands are in our lap. We are ready to listen” :-)</a:t>
            </a:r>
            <a:endParaRPr lang="en-US" sz="4000" dirty="0">
              <a:ea typeface="Calibri"/>
              <a:cs typeface="Times New Roman"/>
            </a:endParaRPr>
          </a:p>
          <a:p>
            <a:endParaRPr lang="en-US" dirty="0"/>
          </a:p>
        </p:txBody>
      </p:sp>
      <p:pic>
        <p:nvPicPr>
          <p:cNvPr id="4" name="Picture 2" descr="C:\Users\kimjones\AppData\Local\Microsoft\Windows\Temporary Internet Files\Content.IE5\WIQ2DSHE\music_notes_swoosh_pc_image_500_cl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3312"/>
            <a:ext cx="2000250" cy="13761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kimjones\AppData\Local\Microsoft\Windows\Temporary Internet Files\Content.IE5\WIQ2DSHE\music_notes_swoosh_pc_image_500_cl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65597"/>
            <a:ext cx="2000250" cy="1376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12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First….</a:t>
            </a:r>
          </a:p>
        </p:txBody>
      </p:sp>
      <p:sp>
        <p:nvSpPr>
          <p:cNvPr id="3" name="Content Placeholder 2"/>
          <p:cNvSpPr>
            <a:spLocks noGrp="1"/>
          </p:cNvSpPr>
          <p:nvPr>
            <p:ph idx="1"/>
          </p:nvPr>
        </p:nvSpPr>
        <p:spPr/>
        <p:txBody>
          <a:bodyPr/>
          <a:lstStyle/>
          <a:p>
            <a:r>
              <a:rPr lang="en-US" dirty="0"/>
              <a:t>Have you created folders in your G Drive?</a:t>
            </a:r>
          </a:p>
          <a:p>
            <a:r>
              <a:rPr lang="en-US" dirty="0"/>
              <a:t>It’s a fantastic way to save what you need and find it quickly!</a:t>
            </a:r>
          </a:p>
          <a:p>
            <a:r>
              <a:rPr lang="en-US" dirty="0"/>
              <a:t>Bonus….it saves trees and desk space!</a:t>
            </a:r>
          </a:p>
        </p:txBody>
      </p:sp>
      <p:pic>
        <p:nvPicPr>
          <p:cNvPr id="2053" name="Picture 5" descr="C:\Users\kimjones\AppData\Local\Microsoft\Windows\Temporary Internet Files\Content.IE5\WIQ2DSHE\tree%20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191000"/>
            <a:ext cx="1600200" cy="17989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kimjones\AppData\Local\Microsoft\Windows\Temporary Internet Files\Content.IE5\8MDMGUM8\desk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240840"/>
            <a:ext cx="2124075" cy="16992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kimjones\AppData\Local\Microsoft\Windows\Temporary Internet Files\Content.IE5\WIQ2DSHE\tree%20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115344"/>
            <a:ext cx="1600200" cy="1798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083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are Quiet</a:t>
            </a:r>
          </a:p>
        </p:txBody>
      </p:sp>
      <p:sp>
        <p:nvSpPr>
          <p:cNvPr id="3" name="Content Placeholder 2"/>
          <p:cNvSpPr>
            <a:spLocks noGrp="1"/>
          </p:cNvSpPr>
          <p:nvPr>
            <p:ph idx="1"/>
          </p:nvPr>
        </p:nvSpPr>
        <p:spPr>
          <a:xfrm>
            <a:off x="457200" y="1439483"/>
            <a:ext cx="8229600" cy="4885117"/>
          </a:xfrm>
        </p:spPr>
        <p:txBody>
          <a:bodyPr>
            <a:normAutofit/>
          </a:bodyPr>
          <a:lstStyle/>
          <a:p>
            <a:pPr marL="0" marR="0" indent="0" algn="ctr">
              <a:lnSpc>
                <a:spcPct val="115000"/>
              </a:lnSpc>
              <a:spcBef>
                <a:spcPts val="0"/>
              </a:spcBef>
              <a:spcAft>
                <a:spcPts val="0"/>
              </a:spcAft>
              <a:buNone/>
            </a:pPr>
            <a:endParaRPr lang="en-US" sz="800" dirty="0">
              <a:ea typeface="Calibri"/>
              <a:cs typeface="Times New Roman"/>
            </a:endParaRPr>
          </a:p>
          <a:p>
            <a:pPr marL="0" marR="0" indent="0" algn="ctr">
              <a:lnSpc>
                <a:spcPct val="115000"/>
              </a:lnSpc>
              <a:spcBef>
                <a:spcPts val="0"/>
              </a:spcBef>
              <a:spcAft>
                <a:spcPts val="0"/>
              </a:spcAft>
              <a:buNone/>
            </a:pPr>
            <a:r>
              <a:rPr lang="en-US" sz="2400" dirty="0">
                <a:ea typeface="Calibri"/>
                <a:cs typeface="Times New Roman"/>
              </a:rPr>
              <a:t>(To the tune of “Oh My </a:t>
            </a:r>
            <a:r>
              <a:rPr lang="en-US" sz="2400" dirty="0" err="1">
                <a:ea typeface="Calibri"/>
                <a:cs typeface="Times New Roman"/>
              </a:rPr>
              <a:t>Darlin</a:t>
            </a:r>
            <a:r>
              <a:rPr lang="en-US" sz="2400" dirty="0">
                <a:ea typeface="Calibri"/>
                <a:cs typeface="Times New Roman"/>
              </a:rPr>
              <a:t>’ Clementine)</a:t>
            </a:r>
            <a:r>
              <a:rPr lang="en-US" sz="1600" dirty="0">
                <a:ea typeface="Calibri"/>
                <a:cs typeface="Times New Roman"/>
              </a:rPr>
              <a:t> </a:t>
            </a:r>
            <a:endParaRPr lang="en-US" sz="1200" dirty="0">
              <a:ea typeface="Calibri"/>
              <a:cs typeface="Times New Roman"/>
            </a:endParaRPr>
          </a:p>
          <a:p>
            <a:pPr marL="0" marR="0" indent="0" algn="ctr">
              <a:lnSpc>
                <a:spcPct val="115000"/>
              </a:lnSpc>
              <a:spcBef>
                <a:spcPts val="0"/>
              </a:spcBef>
              <a:spcAft>
                <a:spcPts val="0"/>
              </a:spcAft>
              <a:buNone/>
            </a:pPr>
            <a:endParaRPr lang="en-US" sz="1200" dirty="0">
              <a:ea typeface="Calibri"/>
              <a:cs typeface="Times New Roman"/>
            </a:endParaRPr>
          </a:p>
          <a:p>
            <a:pPr marL="0" marR="0" indent="0" algn="ctr">
              <a:lnSpc>
                <a:spcPct val="115000"/>
              </a:lnSpc>
              <a:spcBef>
                <a:spcPts val="0"/>
              </a:spcBef>
              <a:spcAft>
                <a:spcPts val="0"/>
              </a:spcAft>
              <a:buNone/>
            </a:pPr>
            <a:r>
              <a:rPr lang="en-US" b="1" dirty="0">
                <a:ea typeface="Calibri"/>
                <a:cs typeface="Times New Roman"/>
              </a:rPr>
              <a:t>We are quiet</a:t>
            </a:r>
            <a:endParaRPr lang="en-US" sz="1200" dirty="0">
              <a:ea typeface="Calibri"/>
              <a:cs typeface="Times New Roman"/>
            </a:endParaRPr>
          </a:p>
          <a:p>
            <a:pPr marL="0" marR="0" indent="0" algn="ctr">
              <a:lnSpc>
                <a:spcPct val="115000"/>
              </a:lnSpc>
              <a:spcBef>
                <a:spcPts val="0"/>
              </a:spcBef>
              <a:spcAft>
                <a:spcPts val="0"/>
              </a:spcAft>
              <a:buNone/>
            </a:pPr>
            <a:r>
              <a:rPr lang="en-US" b="1" dirty="0">
                <a:ea typeface="Calibri"/>
                <a:cs typeface="Times New Roman"/>
              </a:rPr>
              <a:t>We are quiet</a:t>
            </a:r>
            <a:endParaRPr lang="en-US" sz="1200" dirty="0">
              <a:ea typeface="Calibri"/>
              <a:cs typeface="Times New Roman"/>
            </a:endParaRPr>
          </a:p>
          <a:p>
            <a:pPr marL="0" marR="0" indent="0" algn="ctr">
              <a:lnSpc>
                <a:spcPct val="115000"/>
              </a:lnSpc>
              <a:spcBef>
                <a:spcPts val="0"/>
              </a:spcBef>
              <a:spcAft>
                <a:spcPts val="0"/>
              </a:spcAft>
              <a:buNone/>
            </a:pPr>
            <a:r>
              <a:rPr lang="en-US" b="1" dirty="0">
                <a:ea typeface="Calibri"/>
                <a:cs typeface="Times New Roman"/>
              </a:rPr>
              <a:t>We are quiet as can be</a:t>
            </a:r>
            <a:endParaRPr lang="en-US" sz="1200" dirty="0">
              <a:ea typeface="Calibri"/>
              <a:cs typeface="Times New Roman"/>
            </a:endParaRPr>
          </a:p>
          <a:p>
            <a:pPr marL="0" marR="0" indent="0" algn="ctr">
              <a:lnSpc>
                <a:spcPct val="115000"/>
              </a:lnSpc>
              <a:spcBef>
                <a:spcPts val="0"/>
              </a:spcBef>
              <a:spcAft>
                <a:spcPts val="0"/>
              </a:spcAft>
              <a:buNone/>
            </a:pPr>
            <a:r>
              <a:rPr lang="en-US" b="1" dirty="0">
                <a:ea typeface="Calibri"/>
                <a:cs typeface="Times New Roman"/>
              </a:rPr>
              <a:t>We are quiet</a:t>
            </a:r>
            <a:endParaRPr lang="en-US" sz="1200" dirty="0">
              <a:ea typeface="Calibri"/>
              <a:cs typeface="Times New Roman"/>
            </a:endParaRPr>
          </a:p>
          <a:p>
            <a:pPr marL="0" marR="0" indent="0" algn="ctr">
              <a:lnSpc>
                <a:spcPct val="115000"/>
              </a:lnSpc>
              <a:spcBef>
                <a:spcPts val="0"/>
              </a:spcBef>
              <a:spcAft>
                <a:spcPts val="0"/>
              </a:spcAft>
              <a:buNone/>
            </a:pPr>
            <a:r>
              <a:rPr lang="en-US" b="1" dirty="0">
                <a:ea typeface="Calibri"/>
                <a:cs typeface="Times New Roman"/>
              </a:rPr>
              <a:t>We are quiet</a:t>
            </a:r>
            <a:endParaRPr lang="en-US" sz="1200" dirty="0">
              <a:ea typeface="Calibri"/>
              <a:cs typeface="Times New Roman"/>
            </a:endParaRPr>
          </a:p>
          <a:p>
            <a:pPr marL="0" marR="0" indent="0" algn="ctr">
              <a:lnSpc>
                <a:spcPct val="115000"/>
              </a:lnSpc>
              <a:spcBef>
                <a:spcPts val="0"/>
              </a:spcBef>
              <a:spcAft>
                <a:spcPts val="0"/>
              </a:spcAft>
              <a:buNone/>
            </a:pPr>
            <a:r>
              <a:rPr lang="en-US" b="1" dirty="0">
                <a:ea typeface="Calibri"/>
                <a:cs typeface="Times New Roman"/>
              </a:rPr>
              <a:t>When we’re in the library</a:t>
            </a:r>
            <a:endParaRPr lang="en-US" sz="1200" dirty="0">
              <a:ea typeface="Calibri"/>
              <a:cs typeface="Times New Roman"/>
            </a:endParaRPr>
          </a:p>
          <a:p>
            <a:endParaRPr lang="en-US" dirty="0"/>
          </a:p>
        </p:txBody>
      </p:sp>
      <p:pic>
        <p:nvPicPr>
          <p:cNvPr id="4" name="Picture 2" descr="C:\Users\kimjones\AppData\Local\Microsoft\Windows\Temporary Internet Files\Content.IE5\WIQ2DSHE\music_notes_swoosh_pc_image_500_cl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3312"/>
            <a:ext cx="2000250" cy="1376171"/>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kimjones\AppData\Local\Microsoft\Windows\Temporary Internet Files\Content.IE5\TKVRG37M\Talbot_(Shh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57091"/>
            <a:ext cx="1352550" cy="98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403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Estomos</a:t>
            </a:r>
            <a:r>
              <a:rPr lang="en-US" dirty="0"/>
              <a:t> en </a:t>
            </a:r>
            <a:r>
              <a:rPr lang="en-US" dirty="0" err="1"/>
              <a:t>silencio</a:t>
            </a:r>
            <a:endParaRPr lang="en-US" dirty="0"/>
          </a:p>
        </p:txBody>
      </p:sp>
      <p:sp>
        <p:nvSpPr>
          <p:cNvPr id="3" name="Content Placeholder 2"/>
          <p:cNvSpPr>
            <a:spLocks noGrp="1"/>
          </p:cNvSpPr>
          <p:nvPr>
            <p:ph idx="1"/>
          </p:nvPr>
        </p:nvSpPr>
        <p:spPr/>
        <p:txBody>
          <a:bodyPr>
            <a:normAutofit fontScale="77500" lnSpcReduction="20000"/>
          </a:bodyPr>
          <a:lstStyle/>
          <a:p>
            <a:pPr marL="0" marR="0" indent="0" algn="ctr">
              <a:lnSpc>
                <a:spcPct val="115000"/>
              </a:lnSpc>
              <a:spcBef>
                <a:spcPts val="0"/>
              </a:spcBef>
              <a:spcAft>
                <a:spcPts val="0"/>
              </a:spcAft>
              <a:buNone/>
            </a:pPr>
            <a:endParaRPr lang="en-US" sz="1400" dirty="0">
              <a:ea typeface="Calibri"/>
              <a:cs typeface="Times New Roman"/>
            </a:endParaRPr>
          </a:p>
          <a:p>
            <a:pPr marL="0" marR="0" indent="0" algn="ctr">
              <a:lnSpc>
                <a:spcPct val="115000"/>
              </a:lnSpc>
              <a:spcBef>
                <a:spcPts val="0"/>
              </a:spcBef>
              <a:spcAft>
                <a:spcPts val="0"/>
              </a:spcAft>
              <a:buNone/>
            </a:pPr>
            <a:r>
              <a:rPr lang="en-US" sz="2600" dirty="0">
                <a:ea typeface="Calibri"/>
                <a:cs typeface="Times New Roman"/>
              </a:rPr>
              <a:t>(To the tune of “This is the way we…”)</a:t>
            </a:r>
          </a:p>
          <a:p>
            <a:pPr marL="0" marR="0" indent="0" algn="ctr">
              <a:lnSpc>
                <a:spcPct val="115000"/>
              </a:lnSpc>
              <a:spcBef>
                <a:spcPts val="0"/>
              </a:spcBef>
              <a:spcAft>
                <a:spcPts val="0"/>
              </a:spcAft>
              <a:buNone/>
            </a:pPr>
            <a:r>
              <a:rPr lang="en-US" sz="1800" dirty="0">
                <a:ea typeface="Calibri"/>
                <a:cs typeface="Times New Roman"/>
              </a:rPr>
              <a:t> </a:t>
            </a:r>
            <a:endParaRPr lang="en-US" sz="1400" dirty="0">
              <a:ea typeface="Calibri"/>
              <a:cs typeface="Times New Roman"/>
            </a:endParaRPr>
          </a:p>
          <a:p>
            <a:pPr marL="0" marR="0" indent="0" algn="ctr">
              <a:lnSpc>
                <a:spcPct val="115000"/>
              </a:lnSpc>
              <a:spcBef>
                <a:spcPts val="0"/>
              </a:spcBef>
              <a:spcAft>
                <a:spcPts val="0"/>
              </a:spcAft>
              <a:buNone/>
            </a:pPr>
            <a:r>
              <a:rPr lang="en-US" b="1" dirty="0" err="1">
                <a:ea typeface="Calibri"/>
                <a:cs typeface="Times New Roman"/>
              </a:rPr>
              <a:t>Estamos</a:t>
            </a:r>
            <a:r>
              <a:rPr lang="en-US" b="1" dirty="0">
                <a:ea typeface="Calibri"/>
                <a:cs typeface="Times New Roman"/>
              </a:rPr>
              <a:t> en </a:t>
            </a:r>
            <a:r>
              <a:rPr lang="en-US" b="1" dirty="0" err="1">
                <a:ea typeface="Calibri"/>
                <a:cs typeface="Times New Roman"/>
              </a:rPr>
              <a:t>silencio</a:t>
            </a:r>
            <a:r>
              <a:rPr lang="en-US" b="1" dirty="0">
                <a:ea typeface="Calibri"/>
                <a:cs typeface="Times New Roman"/>
              </a:rPr>
              <a:t>, </a:t>
            </a:r>
            <a:r>
              <a:rPr lang="en-US" b="1" dirty="0" err="1">
                <a:ea typeface="Calibri"/>
                <a:cs typeface="Times New Roman"/>
              </a:rPr>
              <a:t>silencio</a:t>
            </a:r>
            <a:r>
              <a:rPr lang="en-US" b="1" dirty="0">
                <a:ea typeface="Calibri"/>
                <a:cs typeface="Times New Roman"/>
              </a:rPr>
              <a:t>, </a:t>
            </a:r>
            <a:r>
              <a:rPr lang="en-US" b="1" dirty="0" err="1">
                <a:ea typeface="Calibri"/>
                <a:cs typeface="Times New Roman"/>
              </a:rPr>
              <a:t>silencio</a:t>
            </a:r>
            <a:endParaRPr lang="en-US" sz="1400" dirty="0">
              <a:ea typeface="Calibri"/>
              <a:cs typeface="Times New Roman"/>
            </a:endParaRPr>
          </a:p>
          <a:p>
            <a:pPr marL="0" marR="0" indent="0" algn="ctr">
              <a:lnSpc>
                <a:spcPct val="115000"/>
              </a:lnSpc>
              <a:spcBef>
                <a:spcPts val="0"/>
              </a:spcBef>
              <a:spcAft>
                <a:spcPts val="0"/>
              </a:spcAft>
              <a:buNone/>
            </a:pPr>
            <a:r>
              <a:rPr lang="en-US" b="1" dirty="0" err="1">
                <a:ea typeface="Calibri"/>
                <a:cs typeface="Times New Roman"/>
              </a:rPr>
              <a:t>Estamos</a:t>
            </a:r>
            <a:r>
              <a:rPr lang="en-US" b="1" dirty="0">
                <a:ea typeface="Calibri"/>
                <a:cs typeface="Times New Roman"/>
              </a:rPr>
              <a:t> en </a:t>
            </a:r>
            <a:r>
              <a:rPr lang="en-US" b="1" dirty="0" err="1">
                <a:ea typeface="Calibri"/>
                <a:cs typeface="Times New Roman"/>
              </a:rPr>
              <a:t>silencio</a:t>
            </a:r>
            <a:endParaRPr lang="en-US" sz="1400" dirty="0">
              <a:ea typeface="Calibri"/>
              <a:cs typeface="Times New Roman"/>
            </a:endParaRPr>
          </a:p>
          <a:p>
            <a:pPr marL="0" marR="0" indent="0" algn="ctr">
              <a:lnSpc>
                <a:spcPct val="115000"/>
              </a:lnSpc>
              <a:spcBef>
                <a:spcPts val="0"/>
              </a:spcBef>
              <a:spcAft>
                <a:spcPts val="0"/>
              </a:spcAft>
              <a:buNone/>
            </a:pPr>
            <a:r>
              <a:rPr lang="en-US" b="1" dirty="0">
                <a:ea typeface="Calibri"/>
                <a:cs typeface="Times New Roman"/>
              </a:rPr>
              <a:t>En la </a:t>
            </a:r>
            <a:r>
              <a:rPr lang="en-US" b="1" dirty="0" err="1">
                <a:ea typeface="Calibri"/>
                <a:cs typeface="Times New Roman"/>
              </a:rPr>
              <a:t>biblíoteca</a:t>
            </a:r>
            <a:r>
              <a:rPr lang="en-US" b="1" dirty="0">
                <a:ea typeface="Calibri"/>
                <a:cs typeface="Times New Roman"/>
              </a:rPr>
              <a:t>.</a:t>
            </a:r>
          </a:p>
          <a:p>
            <a:pPr marL="0" marR="0" indent="0" algn="ctr">
              <a:lnSpc>
                <a:spcPct val="115000"/>
              </a:lnSpc>
              <a:spcBef>
                <a:spcPts val="0"/>
              </a:spcBef>
              <a:spcAft>
                <a:spcPts val="0"/>
              </a:spcAft>
              <a:buNone/>
            </a:pPr>
            <a:endParaRPr lang="en-US" sz="1400" dirty="0">
              <a:ea typeface="Calibri"/>
              <a:cs typeface="Times New Roman"/>
            </a:endParaRPr>
          </a:p>
          <a:p>
            <a:pPr marL="0" marR="0" indent="0" algn="ctr">
              <a:lnSpc>
                <a:spcPct val="115000"/>
              </a:lnSpc>
              <a:spcBef>
                <a:spcPts val="0"/>
              </a:spcBef>
              <a:spcAft>
                <a:spcPts val="0"/>
              </a:spcAft>
              <a:buNone/>
            </a:pPr>
            <a:r>
              <a:rPr lang="en-US" b="1" dirty="0" err="1">
                <a:ea typeface="Calibri"/>
                <a:cs typeface="Times New Roman"/>
              </a:rPr>
              <a:t>Caminamos</a:t>
            </a:r>
            <a:r>
              <a:rPr lang="en-US" b="1" dirty="0">
                <a:ea typeface="Calibri"/>
                <a:cs typeface="Times New Roman"/>
              </a:rPr>
              <a:t> en </a:t>
            </a:r>
            <a:r>
              <a:rPr lang="en-US" b="1" dirty="0" err="1">
                <a:ea typeface="Calibri"/>
                <a:cs typeface="Times New Roman"/>
              </a:rPr>
              <a:t>silencio</a:t>
            </a:r>
            <a:r>
              <a:rPr lang="en-US" b="1" dirty="0">
                <a:ea typeface="Calibri"/>
                <a:cs typeface="Times New Roman"/>
              </a:rPr>
              <a:t>, </a:t>
            </a:r>
            <a:r>
              <a:rPr lang="en-US" b="1" dirty="0" err="1">
                <a:ea typeface="Calibri"/>
                <a:cs typeface="Times New Roman"/>
              </a:rPr>
              <a:t>silencio</a:t>
            </a:r>
            <a:r>
              <a:rPr lang="en-US" b="1" dirty="0">
                <a:ea typeface="Calibri"/>
                <a:cs typeface="Times New Roman"/>
              </a:rPr>
              <a:t>, </a:t>
            </a:r>
            <a:r>
              <a:rPr lang="en-US" b="1" dirty="0" err="1">
                <a:ea typeface="Calibri"/>
                <a:cs typeface="Times New Roman"/>
              </a:rPr>
              <a:t>silencio</a:t>
            </a:r>
            <a:endParaRPr lang="en-US" sz="1400" dirty="0">
              <a:ea typeface="Calibri"/>
              <a:cs typeface="Times New Roman"/>
            </a:endParaRPr>
          </a:p>
          <a:p>
            <a:pPr marL="0" marR="0" indent="0" algn="ctr">
              <a:lnSpc>
                <a:spcPct val="115000"/>
              </a:lnSpc>
              <a:spcBef>
                <a:spcPts val="0"/>
              </a:spcBef>
              <a:spcAft>
                <a:spcPts val="0"/>
              </a:spcAft>
              <a:buNone/>
            </a:pPr>
            <a:r>
              <a:rPr lang="en-US" b="1" dirty="0" err="1">
                <a:ea typeface="Calibri"/>
                <a:cs typeface="Times New Roman"/>
              </a:rPr>
              <a:t>Caminamos</a:t>
            </a:r>
            <a:r>
              <a:rPr lang="en-US" b="1" dirty="0">
                <a:ea typeface="Calibri"/>
                <a:cs typeface="Times New Roman"/>
              </a:rPr>
              <a:t> en </a:t>
            </a:r>
            <a:r>
              <a:rPr lang="en-US" b="1" dirty="0" err="1">
                <a:ea typeface="Calibri"/>
                <a:cs typeface="Times New Roman"/>
              </a:rPr>
              <a:t>silencio</a:t>
            </a:r>
            <a:endParaRPr lang="en-US" sz="1400" dirty="0">
              <a:ea typeface="Calibri"/>
              <a:cs typeface="Times New Roman"/>
            </a:endParaRPr>
          </a:p>
          <a:p>
            <a:pPr marL="0" marR="0" indent="0" algn="ctr">
              <a:lnSpc>
                <a:spcPct val="115000"/>
              </a:lnSpc>
              <a:spcBef>
                <a:spcPts val="0"/>
              </a:spcBef>
              <a:spcAft>
                <a:spcPts val="0"/>
              </a:spcAft>
              <a:buNone/>
            </a:pPr>
            <a:r>
              <a:rPr lang="en-US" b="1" dirty="0">
                <a:ea typeface="Calibri"/>
                <a:cs typeface="Times New Roman"/>
              </a:rPr>
              <a:t>En la </a:t>
            </a:r>
            <a:r>
              <a:rPr lang="en-US" b="1" dirty="0" err="1">
                <a:ea typeface="Calibri"/>
                <a:cs typeface="Times New Roman"/>
              </a:rPr>
              <a:t>biblíoteca</a:t>
            </a:r>
            <a:r>
              <a:rPr lang="en-US" b="1" dirty="0">
                <a:ea typeface="Calibri"/>
                <a:cs typeface="Times New Roman"/>
              </a:rPr>
              <a:t> .</a:t>
            </a:r>
            <a:endParaRPr lang="en-US" sz="1400" dirty="0">
              <a:ea typeface="Calibri"/>
              <a:cs typeface="Times New Roman"/>
            </a:endParaRPr>
          </a:p>
          <a:p>
            <a:pPr marL="0" marR="0" indent="0" algn="ctr">
              <a:lnSpc>
                <a:spcPct val="115000"/>
              </a:lnSpc>
              <a:spcBef>
                <a:spcPts val="0"/>
              </a:spcBef>
              <a:spcAft>
                <a:spcPts val="0"/>
              </a:spcAft>
              <a:buNone/>
            </a:pPr>
            <a:r>
              <a:rPr lang="en-US" b="1" dirty="0">
                <a:ea typeface="Calibri"/>
                <a:cs typeface="Times New Roman"/>
              </a:rPr>
              <a:t> </a:t>
            </a:r>
            <a:endParaRPr lang="en-US" sz="1400" dirty="0">
              <a:ea typeface="Calibri"/>
              <a:cs typeface="Times New Roman"/>
            </a:endParaRPr>
          </a:p>
          <a:p>
            <a:pPr marL="0" marR="0" indent="0" algn="ctr">
              <a:lnSpc>
                <a:spcPct val="115000"/>
              </a:lnSpc>
              <a:spcBef>
                <a:spcPts val="0"/>
              </a:spcBef>
              <a:spcAft>
                <a:spcPts val="0"/>
              </a:spcAft>
              <a:buNone/>
            </a:pPr>
            <a:r>
              <a:rPr lang="en-US" b="1" dirty="0" err="1">
                <a:ea typeface="Calibri"/>
                <a:cs typeface="Times New Roman"/>
              </a:rPr>
              <a:t>Nos</a:t>
            </a:r>
            <a:r>
              <a:rPr lang="en-US" b="1" dirty="0">
                <a:ea typeface="Calibri"/>
                <a:cs typeface="Times New Roman"/>
              </a:rPr>
              <a:t> </a:t>
            </a:r>
            <a:r>
              <a:rPr lang="en-US" b="1" dirty="0" err="1">
                <a:ea typeface="Calibri"/>
                <a:cs typeface="Times New Roman"/>
              </a:rPr>
              <a:t>sentamos</a:t>
            </a:r>
            <a:r>
              <a:rPr lang="en-US" b="1" dirty="0">
                <a:ea typeface="Calibri"/>
                <a:cs typeface="Times New Roman"/>
              </a:rPr>
              <a:t> en </a:t>
            </a:r>
            <a:r>
              <a:rPr lang="en-US" b="1" dirty="0" err="1">
                <a:ea typeface="Calibri"/>
                <a:cs typeface="Times New Roman"/>
              </a:rPr>
              <a:t>silencio</a:t>
            </a:r>
            <a:r>
              <a:rPr lang="en-US" b="1" dirty="0">
                <a:ea typeface="Calibri"/>
                <a:cs typeface="Times New Roman"/>
              </a:rPr>
              <a:t>, </a:t>
            </a:r>
            <a:r>
              <a:rPr lang="en-US" b="1" dirty="0" err="1">
                <a:ea typeface="Calibri"/>
                <a:cs typeface="Times New Roman"/>
              </a:rPr>
              <a:t>silencio</a:t>
            </a:r>
            <a:r>
              <a:rPr lang="en-US" b="1" dirty="0">
                <a:ea typeface="Calibri"/>
                <a:cs typeface="Times New Roman"/>
              </a:rPr>
              <a:t>, </a:t>
            </a:r>
            <a:r>
              <a:rPr lang="en-US" b="1" dirty="0" err="1">
                <a:ea typeface="Calibri"/>
                <a:cs typeface="Times New Roman"/>
              </a:rPr>
              <a:t>silencio</a:t>
            </a:r>
            <a:endParaRPr lang="en-US" sz="1400" dirty="0">
              <a:ea typeface="Calibri"/>
              <a:cs typeface="Times New Roman"/>
            </a:endParaRPr>
          </a:p>
          <a:p>
            <a:pPr marL="0" marR="0" indent="0" algn="ctr">
              <a:lnSpc>
                <a:spcPct val="115000"/>
              </a:lnSpc>
              <a:spcBef>
                <a:spcPts val="0"/>
              </a:spcBef>
              <a:spcAft>
                <a:spcPts val="0"/>
              </a:spcAft>
              <a:buNone/>
            </a:pPr>
            <a:r>
              <a:rPr lang="en-US" b="1" dirty="0" err="1">
                <a:ea typeface="Calibri"/>
                <a:cs typeface="Times New Roman"/>
              </a:rPr>
              <a:t>Nos</a:t>
            </a:r>
            <a:r>
              <a:rPr lang="en-US" b="1" dirty="0">
                <a:ea typeface="Calibri"/>
                <a:cs typeface="Times New Roman"/>
              </a:rPr>
              <a:t> </a:t>
            </a:r>
            <a:r>
              <a:rPr lang="en-US" b="1" dirty="0" err="1">
                <a:ea typeface="Calibri"/>
                <a:cs typeface="Times New Roman"/>
              </a:rPr>
              <a:t>sentamos</a:t>
            </a:r>
            <a:r>
              <a:rPr lang="en-US" b="1" dirty="0">
                <a:ea typeface="Calibri"/>
                <a:cs typeface="Times New Roman"/>
              </a:rPr>
              <a:t> en </a:t>
            </a:r>
            <a:r>
              <a:rPr lang="en-US" b="1" dirty="0" err="1">
                <a:ea typeface="Calibri"/>
                <a:cs typeface="Times New Roman"/>
              </a:rPr>
              <a:t>silencio</a:t>
            </a:r>
            <a:endParaRPr lang="en-US" sz="1400" dirty="0">
              <a:ea typeface="Calibri"/>
              <a:cs typeface="Times New Roman"/>
            </a:endParaRPr>
          </a:p>
          <a:p>
            <a:pPr marL="0" marR="0" indent="0" algn="ctr">
              <a:lnSpc>
                <a:spcPct val="115000"/>
              </a:lnSpc>
              <a:spcBef>
                <a:spcPts val="0"/>
              </a:spcBef>
              <a:spcAft>
                <a:spcPts val="0"/>
              </a:spcAft>
              <a:buNone/>
            </a:pPr>
            <a:r>
              <a:rPr lang="en-US" b="1" dirty="0">
                <a:ea typeface="Calibri"/>
                <a:cs typeface="Times New Roman"/>
              </a:rPr>
              <a:t>En la </a:t>
            </a:r>
            <a:r>
              <a:rPr lang="en-US" b="1" dirty="0" err="1">
                <a:ea typeface="Calibri"/>
                <a:cs typeface="Times New Roman"/>
              </a:rPr>
              <a:t>biblíoteca</a:t>
            </a:r>
            <a:r>
              <a:rPr lang="en-US" b="1" dirty="0">
                <a:ea typeface="Calibri"/>
                <a:cs typeface="Times New Roman"/>
              </a:rPr>
              <a:t>.</a:t>
            </a:r>
            <a:endParaRPr lang="en-US" dirty="0"/>
          </a:p>
        </p:txBody>
      </p:sp>
      <p:pic>
        <p:nvPicPr>
          <p:cNvPr id="4" name="Picture 2" descr="C:\Users\kimjones\AppData\Local\Microsoft\Windows\Temporary Internet Files\Content.IE5\WIQ2DSHE\music_notes_swoosh_pc_image_500_cl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63312"/>
            <a:ext cx="2000250" cy="1376171"/>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kimjones\AppData\Local\Microsoft\Windows\Temporary Internet Files\Content.IE5\K44Z5IST\silenci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93893"/>
            <a:ext cx="1241056" cy="104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814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Library</a:t>
            </a:r>
          </a:p>
        </p:txBody>
      </p:sp>
      <p:sp>
        <p:nvSpPr>
          <p:cNvPr id="3" name="Content Placeholder 2"/>
          <p:cNvSpPr>
            <a:spLocks noGrp="1"/>
          </p:cNvSpPr>
          <p:nvPr>
            <p:ph idx="1"/>
          </p:nvPr>
        </p:nvSpPr>
        <p:spPr>
          <a:xfrm>
            <a:off x="457200" y="1363062"/>
            <a:ext cx="8229600" cy="4732938"/>
          </a:xfrm>
        </p:spPr>
        <p:txBody>
          <a:bodyPr>
            <a:normAutofit fontScale="77500" lnSpcReduction="20000"/>
          </a:bodyPr>
          <a:lstStyle/>
          <a:p>
            <a:pPr marL="0" marR="0" indent="0" algn="ctr">
              <a:lnSpc>
                <a:spcPct val="115000"/>
              </a:lnSpc>
              <a:spcBef>
                <a:spcPts val="0"/>
              </a:spcBef>
              <a:spcAft>
                <a:spcPts val="0"/>
              </a:spcAft>
              <a:buNone/>
            </a:pPr>
            <a:endParaRPr lang="en-US" sz="1100" b="1" dirty="0">
              <a:ea typeface="Calibri"/>
              <a:cs typeface="Times New Roman"/>
            </a:endParaRPr>
          </a:p>
          <a:p>
            <a:pPr marL="0" marR="0" indent="0" algn="ctr">
              <a:lnSpc>
                <a:spcPct val="115000"/>
              </a:lnSpc>
              <a:spcBef>
                <a:spcPts val="0"/>
              </a:spcBef>
              <a:spcAft>
                <a:spcPts val="0"/>
              </a:spcAft>
              <a:buNone/>
            </a:pPr>
            <a:r>
              <a:rPr lang="en-US" sz="3400" dirty="0">
                <a:ea typeface="Calibri"/>
                <a:cs typeface="Times New Roman"/>
              </a:rPr>
              <a:t>(To the tune of: Honk, Honk, Rattle, Rattle)</a:t>
            </a:r>
          </a:p>
          <a:p>
            <a:pPr marL="0" marR="0">
              <a:lnSpc>
                <a:spcPct val="115000"/>
              </a:lnSpc>
              <a:spcBef>
                <a:spcPts val="0"/>
              </a:spcBef>
              <a:spcAft>
                <a:spcPts val="0"/>
              </a:spcAft>
            </a:pPr>
            <a:endParaRPr lang="en-US" sz="1050" dirty="0">
              <a:ea typeface="Calibri"/>
              <a:cs typeface="Times New Roman"/>
            </a:endParaRPr>
          </a:p>
          <a:p>
            <a:pPr marL="0" marR="0" indent="0" algn="ctr">
              <a:lnSpc>
                <a:spcPct val="115000"/>
              </a:lnSpc>
              <a:spcBef>
                <a:spcPts val="0"/>
              </a:spcBef>
              <a:spcAft>
                <a:spcPts val="0"/>
              </a:spcAft>
              <a:buNone/>
            </a:pPr>
            <a:r>
              <a:rPr lang="en-US" b="1" dirty="0">
                <a:ea typeface="Calibri"/>
                <a:cs typeface="Times New Roman"/>
              </a:rPr>
              <a:t>When I’m in the library</a:t>
            </a:r>
            <a:endParaRPr lang="en-US" sz="1050" dirty="0">
              <a:ea typeface="Calibri"/>
              <a:cs typeface="Times New Roman"/>
            </a:endParaRPr>
          </a:p>
          <a:p>
            <a:pPr marL="0" marR="0" indent="0" algn="ctr">
              <a:lnSpc>
                <a:spcPct val="115000"/>
              </a:lnSpc>
              <a:spcBef>
                <a:spcPts val="0"/>
              </a:spcBef>
              <a:spcAft>
                <a:spcPts val="0"/>
              </a:spcAft>
              <a:buNone/>
            </a:pPr>
            <a:r>
              <a:rPr lang="en-US" b="1" dirty="0">
                <a:ea typeface="Calibri"/>
                <a:cs typeface="Times New Roman"/>
              </a:rPr>
              <a:t> </a:t>
            </a:r>
            <a:endParaRPr lang="en-US" sz="1050" dirty="0">
              <a:ea typeface="Calibri"/>
              <a:cs typeface="Times New Roman"/>
            </a:endParaRPr>
          </a:p>
          <a:p>
            <a:pPr marL="0" marR="0" indent="0" algn="ctr">
              <a:lnSpc>
                <a:spcPct val="115000"/>
              </a:lnSpc>
              <a:spcBef>
                <a:spcPts val="0"/>
              </a:spcBef>
              <a:spcAft>
                <a:spcPts val="0"/>
              </a:spcAft>
              <a:buNone/>
            </a:pPr>
            <a:r>
              <a:rPr lang="en-US" b="1" dirty="0">
                <a:ea typeface="Calibri"/>
                <a:cs typeface="Times New Roman"/>
              </a:rPr>
              <a:t>I’m as quiet as can be.</a:t>
            </a:r>
            <a:endParaRPr lang="en-US" sz="1050" dirty="0">
              <a:ea typeface="Calibri"/>
              <a:cs typeface="Times New Roman"/>
            </a:endParaRPr>
          </a:p>
          <a:p>
            <a:pPr marL="0" marR="0" indent="0" algn="ctr">
              <a:lnSpc>
                <a:spcPct val="115000"/>
              </a:lnSpc>
              <a:spcBef>
                <a:spcPts val="0"/>
              </a:spcBef>
              <a:spcAft>
                <a:spcPts val="0"/>
              </a:spcAft>
              <a:buNone/>
            </a:pPr>
            <a:r>
              <a:rPr lang="en-US" b="1" dirty="0">
                <a:ea typeface="Calibri"/>
                <a:cs typeface="Times New Roman"/>
              </a:rPr>
              <a:t> </a:t>
            </a:r>
            <a:endParaRPr lang="en-US" sz="1050" dirty="0">
              <a:ea typeface="Calibri"/>
              <a:cs typeface="Times New Roman"/>
            </a:endParaRPr>
          </a:p>
          <a:p>
            <a:pPr marL="0" marR="0" indent="0" algn="ctr">
              <a:lnSpc>
                <a:spcPct val="115000"/>
              </a:lnSpc>
              <a:spcBef>
                <a:spcPts val="0"/>
              </a:spcBef>
              <a:spcAft>
                <a:spcPts val="0"/>
              </a:spcAft>
              <a:buNone/>
            </a:pPr>
            <a:r>
              <a:rPr lang="en-US" b="1" dirty="0">
                <a:ea typeface="Calibri"/>
                <a:cs typeface="Times New Roman"/>
              </a:rPr>
              <a:t>I don’t shout or run about</a:t>
            </a:r>
            <a:endParaRPr lang="en-US" sz="1050" dirty="0">
              <a:ea typeface="Calibri"/>
              <a:cs typeface="Times New Roman"/>
            </a:endParaRPr>
          </a:p>
          <a:p>
            <a:pPr marL="0" marR="0" indent="0" algn="ctr">
              <a:lnSpc>
                <a:spcPct val="115000"/>
              </a:lnSpc>
              <a:spcBef>
                <a:spcPts val="0"/>
              </a:spcBef>
              <a:spcAft>
                <a:spcPts val="0"/>
              </a:spcAft>
              <a:buNone/>
            </a:pPr>
            <a:r>
              <a:rPr lang="en-US" b="1" dirty="0">
                <a:ea typeface="Calibri"/>
                <a:cs typeface="Times New Roman"/>
              </a:rPr>
              <a:t> </a:t>
            </a:r>
            <a:endParaRPr lang="en-US" sz="1050" dirty="0">
              <a:ea typeface="Calibri"/>
              <a:cs typeface="Times New Roman"/>
            </a:endParaRPr>
          </a:p>
          <a:p>
            <a:pPr marL="0" marR="0" indent="0" algn="ctr">
              <a:lnSpc>
                <a:spcPct val="115000"/>
              </a:lnSpc>
              <a:spcBef>
                <a:spcPts val="0"/>
              </a:spcBef>
              <a:spcAft>
                <a:spcPts val="0"/>
              </a:spcAft>
              <a:buNone/>
            </a:pPr>
            <a:r>
              <a:rPr lang="en-US" b="1" dirty="0">
                <a:ea typeface="Calibri"/>
                <a:cs typeface="Times New Roman"/>
              </a:rPr>
              <a:t>Or I cannot check books out.</a:t>
            </a:r>
            <a:endParaRPr lang="en-US" sz="1050" dirty="0">
              <a:ea typeface="Calibri"/>
              <a:cs typeface="Times New Roman"/>
            </a:endParaRPr>
          </a:p>
          <a:p>
            <a:pPr marL="0" marR="0" indent="0" algn="ctr">
              <a:lnSpc>
                <a:spcPct val="115000"/>
              </a:lnSpc>
              <a:spcBef>
                <a:spcPts val="0"/>
              </a:spcBef>
              <a:spcAft>
                <a:spcPts val="0"/>
              </a:spcAft>
              <a:buNone/>
            </a:pPr>
            <a:r>
              <a:rPr lang="en-US" b="1" dirty="0">
                <a:ea typeface="Calibri"/>
                <a:cs typeface="Times New Roman"/>
              </a:rPr>
              <a:t> </a:t>
            </a:r>
            <a:endParaRPr lang="en-US" sz="1050" dirty="0">
              <a:ea typeface="Calibri"/>
              <a:cs typeface="Times New Roman"/>
            </a:endParaRPr>
          </a:p>
          <a:p>
            <a:pPr marL="0" marR="0" indent="0" algn="ctr">
              <a:lnSpc>
                <a:spcPct val="115000"/>
              </a:lnSpc>
              <a:spcBef>
                <a:spcPts val="0"/>
              </a:spcBef>
              <a:spcAft>
                <a:spcPts val="0"/>
              </a:spcAft>
              <a:buNone/>
            </a:pPr>
            <a:r>
              <a:rPr lang="en-US" b="1" dirty="0">
                <a:ea typeface="Calibri"/>
                <a:cs typeface="Times New Roman"/>
              </a:rPr>
              <a:t>Oh No, </a:t>
            </a:r>
            <a:r>
              <a:rPr lang="en-US" sz="1600" b="1" dirty="0">
                <a:ea typeface="Calibri"/>
                <a:cs typeface="Times New Roman"/>
              </a:rPr>
              <a:t>(oh no, oh no, oh no)</a:t>
            </a:r>
            <a:r>
              <a:rPr lang="en-US" b="1" dirty="0">
                <a:ea typeface="Calibri"/>
                <a:cs typeface="Times New Roman"/>
              </a:rPr>
              <a:t> Not me </a:t>
            </a:r>
            <a:r>
              <a:rPr lang="en-US" sz="1600" b="1" dirty="0">
                <a:ea typeface="Calibri"/>
                <a:cs typeface="Times New Roman"/>
              </a:rPr>
              <a:t>(not me, not me, not me)</a:t>
            </a:r>
            <a:r>
              <a:rPr lang="en-US" b="1" dirty="0">
                <a:ea typeface="Calibri"/>
                <a:cs typeface="Times New Roman"/>
              </a:rPr>
              <a:t>.</a:t>
            </a:r>
            <a:endParaRPr lang="en-US" sz="1050" dirty="0">
              <a:ea typeface="Calibri"/>
              <a:cs typeface="Times New Roman"/>
            </a:endParaRPr>
          </a:p>
          <a:p>
            <a:pPr marL="0" marR="0" indent="0" algn="ctr">
              <a:lnSpc>
                <a:spcPct val="115000"/>
              </a:lnSpc>
              <a:spcBef>
                <a:spcPts val="0"/>
              </a:spcBef>
              <a:spcAft>
                <a:spcPts val="0"/>
              </a:spcAft>
              <a:buNone/>
            </a:pPr>
            <a:r>
              <a:rPr lang="en-US" b="1" dirty="0">
                <a:ea typeface="Calibri"/>
                <a:cs typeface="Times New Roman"/>
              </a:rPr>
              <a:t> </a:t>
            </a:r>
            <a:endParaRPr lang="en-US" sz="1050" dirty="0">
              <a:ea typeface="Calibri"/>
              <a:cs typeface="Times New Roman"/>
            </a:endParaRPr>
          </a:p>
          <a:p>
            <a:pPr marL="0" marR="0" indent="0" algn="ctr">
              <a:lnSpc>
                <a:spcPct val="115000"/>
              </a:lnSpc>
              <a:spcBef>
                <a:spcPts val="0"/>
              </a:spcBef>
              <a:spcAft>
                <a:spcPts val="0"/>
              </a:spcAft>
              <a:buNone/>
            </a:pPr>
            <a:r>
              <a:rPr lang="en-US" b="1" dirty="0">
                <a:ea typeface="Calibri"/>
                <a:cs typeface="Times New Roman"/>
              </a:rPr>
              <a:t>I’m quiet </a:t>
            </a:r>
            <a:r>
              <a:rPr lang="en-US" sz="1600" b="1" dirty="0">
                <a:ea typeface="Calibri"/>
                <a:cs typeface="Times New Roman"/>
              </a:rPr>
              <a:t>(I’m quiet, I’m quiet)</a:t>
            </a:r>
            <a:r>
              <a:rPr lang="en-US" b="1" dirty="0">
                <a:ea typeface="Calibri"/>
                <a:cs typeface="Times New Roman"/>
              </a:rPr>
              <a:t>,  In the library </a:t>
            </a:r>
            <a:r>
              <a:rPr lang="en-US" sz="1800" b="1" dirty="0">
                <a:ea typeface="Calibri"/>
                <a:cs typeface="Times New Roman"/>
              </a:rPr>
              <a:t>(In the  library)</a:t>
            </a:r>
            <a:r>
              <a:rPr lang="en-US" b="1" dirty="0">
                <a:ea typeface="Calibri"/>
                <a:cs typeface="Times New Roman"/>
              </a:rPr>
              <a:t>.</a:t>
            </a:r>
            <a:endParaRPr lang="en-US" sz="1050" dirty="0">
              <a:ea typeface="Calibri"/>
              <a:cs typeface="Times New Roman"/>
            </a:endParaRPr>
          </a:p>
          <a:p>
            <a:endParaRPr lang="en-US" dirty="0"/>
          </a:p>
        </p:txBody>
      </p:sp>
      <p:pic>
        <p:nvPicPr>
          <p:cNvPr id="4" name="Picture 2" descr="C:\Users\kimjones\AppData\Local\Microsoft\Windows\Temporary Internet Files\Content.IE5\WIQ2DSHE\music_notes_swoosh_pc_image_500_cl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3312"/>
            <a:ext cx="2000250" cy="137617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kimjones\AppData\Local\Microsoft\Windows\Temporary Internet Files\Content.IE5\TKVRG37M\Talbot_(Shh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49134"/>
            <a:ext cx="1828800" cy="1113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54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imjones\AppData\Local\Microsoft\Windows\Temporary Internet Files\Content.IE5\EFPF8ZWT\last_line_the_end[1].jpg">
            <a:extLst>
              <a:ext uri="{FF2B5EF4-FFF2-40B4-BE49-F238E27FC236}">
                <a16:creationId xmlns:a16="http://schemas.microsoft.com/office/drawing/2014/main" id="{A47D8EC4-B36E-4EA7-A8FC-B0B4F9A20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05012"/>
            <a:ext cx="3810000"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08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9600" dirty="0"/>
              <a:t>OR…</a:t>
            </a:r>
          </a:p>
        </p:txBody>
      </p:sp>
    </p:spTree>
    <p:extLst>
      <p:ext uri="{BB962C8B-B14F-4D97-AF65-F5344CB8AC3E}">
        <p14:creationId xmlns:p14="http://schemas.microsoft.com/office/powerpoint/2010/main" val="259350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imjones\AppData\Local\Microsoft\Windows\Temporary Internet Files\Content.IE5\K44Z5IST\SPIRESS_2011_The_End_Is_Nea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52387"/>
            <a:ext cx="5905500" cy="675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334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108" name="Picture 12" descr="C:\Users\kimjones\AppData\Local\Microsoft\Windows\Temporary Internet Files\Content.IE5\RCZXB8UU\tumblr_mc6igqNqfj1rhsi59o1_5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3082" y="228600"/>
            <a:ext cx="8233718" cy="594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642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On to “The List”</a:t>
            </a:r>
          </a:p>
        </p:txBody>
      </p:sp>
      <p:sp>
        <p:nvSpPr>
          <p:cNvPr id="3" name="Content Placeholder 2"/>
          <p:cNvSpPr>
            <a:spLocks noGrp="1"/>
          </p:cNvSpPr>
          <p:nvPr>
            <p:ph idx="1"/>
          </p:nvPr>
        </p:nvSpPr>
        <p:spPr>
          <a:xfrm>
            <a:off x="457200" y="1219200"/>
            <a:ext cx="8229600" cy="5334000"/>
          </a:xfrm>
        </p:spPr>
        <p:txBody>
          <a:bodyPr>
            <a:normAutofit fontScale="70000" lnSpcReduction="20000"/>
          </a:bodyPr>
          <a:lstStyle/>
          <a:p>
            <a:pPr marL="0" indent="0" algn="ctr">
              <a:buNone/>
            </a:pPr>
            <a:r>
              <a:rPr lang="en-US" sz="4600" b="1" dirty="0"/>
              <a:t>End of Year Checklist</a:t>
            </a:r>
          </a:p>
          <a:p>
            <a:pPr marL="0" indent="0" algn="ctr">
              <a:buNone/>
            </a:pPr>
            <a:endParaRPr lang="en-US" dirty="0"/>
          </a:p>
          <a:p>
            <a:pPr marL="0" indent="0">
              <a:buNone/>
            </a:pPr>
            <a:r>
              <a:rPr lang="en-US" dirty="0"/>
              <a:t>•	Review Inventory Procedures</a:t>
            </a:r>
          </a:p>
          <a:p>
            <a:pPr marL="0" indent="0">
              <a:buNone/>
            </a:pPr>
            <a:endParaRPr lang="en-US" dirty="0"/>
          </a:p>
          <a:p>
            <a:pPr marL="0" indent="0">
              <a:buNone/>
            </a:pPr>
            <a:r>
              <a:rPr lang="en-US" dirty="0"/>
              <a:t>•	Collect Books</a:t>
            </a:r>
          </a:p>
          <a:p>
            <a:endParaRPr lang="en-US" dirty="0"/>
          </a:p>
          <a:p>
            <a:pPr marL="0" indent="0">
              <a:buNone/>
            </a:pPr>
            <a:r>
              <a:rPr lang="en-US" dirty="0"/>
              <a:t>•	Run Overdue Book Lists, Cancel Holds, Review In-Transit</a:t>
            </a:r>
          </a:p>
          <a:p>
            <a:endParaRPr lang="en-US" dirty="0"/>
          </a:p>
          <a:p>
            <a:pPr marL="0" indent="0">
              <a:buNone/>
            </a:pPr>
            <a:r>
              <a:rPr lang="en-US" dirty="0"/>
              <a:t>•	Send Notes home with students</a:t>
            </a:r>
          </a:p>
          <a:p>
            <a:endParaRPr lang="en-US" dirty="0"/>
          </a:p>
          <a:p>
            <a:pPr marL="0" indent="0">
              <a:buNone/>
            </a:pPr>
            <a:r>
              <a:rPr lang="en-US" dirty="0"/>
              <a:t>•	Inventory</a:t>
            </a:r>
          </a:p>
          <a:p>
            <a:endParaRPr lang="en-US" dirty="0"/>
          </a:p>
          <a:p>
            <a:pPr marL="0" indent="0">
              <a:buNone/>
            </a:pPr>
            <a:r>
              <a:rPr lang="en-US" dirty="0"/>
              <a:t>•	Fix Exceptions (</a:t>
            </a:r>
            <a:r>
              <a:rPr lang="en-US" dirty="0" err="1"/>
              <a:t>Mis</a:t>
            </a:r>
            <a:r>
              <a:rPr lang="en-US" dirty="0"/>
              <a:t>-shelved, call number </a:t>
            </a:r>
            <a:r>
              <a:rPr lang="en-US" dirty="0" err="1"/>
              <a:t>etc</a:t>
            </a:r>
            <a:r>
              <a:rPr lang="en-US" dirty="0"/>
              <a:t>)</a:t>
            </a:r>
          </a:p>
          <a:p>
            <a:endParaRPr lang="en-US" dirty="0"/>
          </a:p>
          <a:p>
            <a:pPr marL="0" indent="0">
              <a:buNone/>
            </a:pPr>
            <a:r>
              <a:rPr lang="en-US" dirty="0"/>
              <a:t>•	Make unreturned overdue books “lost”</a:t>
            </a:r>
          </a:p>
          <a:p>
            <a:endParaRPr lang="en-US" dirty="0"/>
          </a:p>
          <a:p>
            <a:endParaRPr lang="en-US" dirty="0"/>
          </a:p>
        </p:txBody>
      </p:sp>
    </p:spTree>
    <p:extLst>
      <p:ext uri="{BB962C8B-B14F-4D97-AF65-F5344CB8AC3E}">
        <p14:creationId xmlns:p14="http://schemas.microsoft.com/office/powerpoint/2010/main" val="974614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wait, there’s more…</a:t>
            </a:r>
          </a:p>
        </p:txBody>
      </p:sp>
      <p:sp>
        <p:nvSpPr>
          <p:cNvPr id="3" name="Content Placeholder 2"/>
          <p:cNvSpPr>
            <a:spLocks noGrp="1"/>
          </p:cNvSpPr>
          <p:nvPr>
            <p:ph idx="1"/>
          </p:nvPr>
        </p:nvSpPr>
        <p:spPr>
          <a:xfrm>
            <a:off x="381000" y="1371600"/>
            <a:ext cx="8229600" cy="5334000"/>
          </a:xfrm>
        </p:spPr>
        <p:txBody>
          <a:bodyPr>
            <a:normAutofit fontScale="40000" lnSpcReduction="20000"/>
          </a:bodyPr>
          <a:lstStyle/>
          <a:p>
            <a:pPr marL="0" indent="0">
              <a:buNone/>
            </a:pPr>
            <a:r>
              <a:rPr lang="en-US" sz="5000" dirty="0"/>
              <a:t>Weed</a:t>
            </a:r>
          </a:p>
          <a:p>
            <a:endParaRPr lang="en-US" dirty="0"/>
          </a:p>
          <a:p>
            <a:pPr marL="0" indent="0">
              <a:buNone/>
            </a:pPr>
            <a:r>
              <a:rPr lang="en-US" sz="5000" dirty="0"/>
              <a:t>Dust/Cover Book Cases</a:t>
            </a:r>
          </a:p>
          <a:p>
            <a:endParaRPr lang="en-US" dirty="0"/>
          </a:p>
          <a:p>
            <a:pPr marL="0" indent="0">
              <a:buNone/>
            </a:pPr>
            <a:r>
              <a:rPr lang="en-US" sz="4500" dirty="0"/>
              <a:t>Verify Book Orders are complete – B.O.B., Monarch, Bluestem, Caudill, Other</a:t>
            </a:r>
          </a:p>
          <a:p>
            <a:pPr marL="0" indent="0">
              <a:buNone/>
            </a:pPr>
            <a:endParaRPr lang="en-US" sz="4000" dirty="0"/>
          </a:p>
          <a:p>
            <a:pPr marL="0" indent="0">
              <a:buNone/>
            </a:pPr>
            <a:r>
              <a:rPr lang="en-US" sz="5000" dirty="0"/>
              <a:t>Process new books</a:t>
            </a:r>
          </a:p>
          <a:p>
            <a:endParaRPr lang="en-US" dirty="0"/>
          </a:p>
          <a:p>
            <a:pPr marL="0" indent="0">
              <a:buNone/>
            </a:pPr>
            <a:r>
              <a:rPr lang="en-US" sz="5000" dirty="0"/>
              <a:t>Update District book order – Review lost, missing and damaged books from the year to determine if they should be replaced. Think about holes in the collection concerning curriculum requests from staff.  Order titles kids ask for.</a:t>
            </a:r>
          </a:p>
          <a:p>
            <a:pPr marL="0" indent="0">
              <a:buNone/>
            </a:pPr>
            <a:endParaRPr lang="en-US" sz="3600" dirty="0"/>
          </a:p>
          <a:p>
            <a:pPr marL="0" indent="0">
              <a:buNone/>
            </a:pPr>
            <a:r>
              <a:rPr lang="en-US" sz="5000" dirty="0"/>
              <a:t>Start District Supply Order</a:t>
            </a:r>
          </a:p>
          <a:p>
            <a:pPr marL="0" indent="0">
              <a:buNone/>
            </a:pPr>
            <a:endParaRPr lang="en-US" sz="5000" dirty="0"/>
          </a:p>
          <a:p>
            <a:pPr marL="0" indent="0">
              <a:buNone/>
            </a:pPr>
            <a:r>
              <a:rPr lang="en-US" sz="5000" dirty="0"/>
              <a:t>Confirm start up supplies are available for the beginning of the school year:</a:t>
            </a:r>
          </a:p>
          <a:p>
            <a:pPr lvl="2"/>
            <a:r>
              <a:rPr lang="en-US" sz="4000" dirty="0"/>
              <a:t>Card Stock for Renew slips</a:t>
            </a:r>
          </a:p>
          <a:p>
            <a:pPr lvl="2"/>
            <a:r>
              <a:rPr lang="en-US" sz="4000" dirty="0"/>
              <a:t>3x5  index cards for library cards</a:t>
            </a:r>
          </a:p>
          <a:p>
            <a:pPr lvl="2"/>
            <a:r>
              <a:rPr lang="en-US" sz="4000" dirty="0"/>
              <a:t>Planner</a:t>
            </a:r>
          </a:p>
          <a:p>
            <a:pPr lvl="2"/>
            <a:r>
              <a:rPr lang="en-US" sz="4000" dirty="0"/>
              <a:t>Grade book</a:t>
            </a:r>
          </a:p>
          <a:p>
            <a:pPr lvl="2"/>
            <a:r>
              <a:rPr lang="en-US" sz="4000" dirty="0"/>
              <a:t>Avery labels 5560, 5167</a:t>
            </a:r>
          </a:p>
          <a:p>
            <a:endParaRPr lang="en-US" sz="4000" dirty="0"/>
          </a:p>
        </p:txBody>
      </p:sp>
    </p:spTree>
    <p:extLst>
      <p:ext uri="{BB962C8B-B14F-4D97-AF65-F5344CB8AC3E}">
        <p14:creationId xmlns:p14="http://schemas.microsoft.com/office/powerpoint/2010/main" val="1458162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Beginning of Year Check List</a:t>
            </a:r>
          </a:p>
        </p:txBody>
      </p:sp>
      <p:pic>
        <p:nvPicPr>
          <p:cNvPr id="3074" name="Picture 2" descr="C:\Users\kimjones\AppData\Local\Microsoft\Windows\Temporary Internet Files\Content.IE5\J6XMD15K\256px-Approve.svg[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1981200"/>
            <a:ext cx="39624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488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4098" name="Picture 2" descr="C:\Users\kimjones\AppData\Local\Microsoft\Windows\Temporary Internet Files\Content.IE5\EFPF8ZWT\magiaaron-Cartoon-Appl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1434934" y="685799"/>
            <a:ext cx="622465" cy="66546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fontScale="92500" lnSpcReduction="20000"/>
          </a:bodyPr>
          <a:lstStyle/>
          <a:p>
            <a:pPr marL="0" indent="0" algn="ctr">
              <a:buNone/>
            </a:pPr>
            <a:r>
              <a:rPr lang="en-US" dirty="0"/>
              <a:t>Beginning of Year To Do List:</a:t>
            </a:r>
          </a:p>
          <a:p>
            <a:endParaRPr lang="en-US" dirty="0"/>
          </a:p>
          <a:p>
            <a:r>
              <a:rPr lang="en-US" dirty="0"/>
              <a:t>Refresh Crayons/Colored Pencils</a:t>
            </a:r>
          </a:p>
          <a:p>
            <a:r>
              <a:rPr lang="en-US" dirty="0"/>
              <a:t>Print Book marks</a:t>
            </a:r>
          </a:p>
          <a:p>
            <a:r>
              <a:rPr lang="en-US" dirty="0"/>
              <a:t>Print coloring sheets</a:t>
            </a:r>
          </a:p>
          <a:p>
            <a:r>
              <a:rPr lang="en-US" dirty="0"/>
              <a:t>Print Hold slips</a:t>
            </a:r>
          </a:p>
          <a:p>
            <a:r>
              <a:rPr lang="en-US" dirty="0"/>
              <a:t>Print CAT slips</a:t>
            </a:r>
          </a:p>
          <a:p>
            <a:r>
              <a:rPr lang="en-US" dirty="0"/>
              <a:t>Print Renew slips on card stock</a:t>
            </a:r>
          </a:p>
          <a:p>
            <a:r>
              <a:rPr lang="en-US" dirty="0"/>
              <a:t>Print classroom rosters</a:t>
            </a:r>
          </a:p>
          <a:p>
            <a:endParaRPr lang="en-US" dirty="0"/>
          </a:p>
        </p:txBody>
      </p:sp>
      <p:pic>
        <p:nvPicPr>
          <p:cNvPr id="4104" name="Picture 8" descr="C:\Users\kimjones\AppData\Local\Microsoft\Windows\Temporary Internet Files\Content.IE5\MK11V6PY\school_house_for_my_aunt_s_project_by_spongefox-d668k3j[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28778"/>
            <a:ext cx="1524000" cy="12674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kimjones\AppData\Local\Microsoft\Windows\Temporary Internet Files\Content.IE5\EFPF8ZWT\magiaaron-Cartoon-Appl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6934199" y="648417"/>
            <a:ext cx="622465" cy="665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621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CATs For Books</a:t>
            </a:r>
          </a:p>
        </p:txBody>
      </p:sp>
      <p:pic>
        <p:nvPicPr>
          <p:cNvPr id="2053"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05171" y="1600200"/>
            <a:ext cx="333365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C:\Users\kimjones\AppData\Local\Microsoft\Windows\Temporary Internet Files\Content.IE5\K44Z5IST\checkbook-clipart-cat-sleeping-on-stack-of-books[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2400"/>
            <a:ext cx="1650365" cy="1254760"/>
          </a:xfrm>
          <a:prstGeom prst="rect">
            <a:avLst/>
          </a:prstGeom>
          <a:noFill/>
          <a:ln>
            <a:noFill/>
          </a:ln>
        </p:spPr>
      </p:pic>
    </p:spTree>
    <p:extLst>
      <p:ext uri="{BB962C8B-B14F-4D97-AF65-F5344CB8AC3E}">
        <p14:creationId xmlns:p14="http://schemas.microsoft.com/office/powerpoint/2010/main" val="1974254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Hold Slips</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12682" y="1143000"/>
            <a:ext cx="381657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kimjones\AppData\Local\Microsoft\Windows\Temporary Internet Files\Content.IE5\RCZXB8UU\stop_sign_by_mat2468xke-d609xc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1" y="152401"/>
            <a:ext cx="1524000" cy="111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156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 Slips</a:t>
            </a: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31368" y="1600200"/>
            <a:ext cx="588126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kimjones\AppData\Local\Microsoft\Windows\Temporary Internet Files\Content.IE5\EFPF8ZWT\booklov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543" y="533400"/>
            <a:ext cx="2171700" cy="807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524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TotalTime>
  <Words>1123</Words>
  <Application>Microsoft Office PowerPoint</Application>
  <PresentationFormat>On-screen Show (4:3)</PresentationFormat>
  <Paragraphs>201</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Aharoni</vt:lpstr>
      <vt:lpstr>Arial</vt:lpstr>
      <vt:lpstr>Calibri</vt:lpstr>
      <vt:lpstr>Kristen ITC</vt:lpstr>
      <vt:lpstr>Times New Roman</vt:lpstr>
      <vt:lpstr>Office Theme</vt:lpstr>
      <vt:lpstr>End of the Year Check List</vt:lpstr>
      <vt:lpstr>But First….</vt:lpstr>
      <vt:lpstr>On to “The List”</vt:lpstr>
      <vt:lpstr>But wait, there’s more…</vt:lpstr>
      <vt:lpstr>Beginning of Year Check List</vt:lpstr>
      <vt:lpstr>     </vt:lpstr>
      <vt:lpstr>CATs For Books</vt:lpstr>
      <vt:lpstr>Hold Slips</vt:lpstr>
      <vt:lpstr>Renew Slips</vt:lpstr>
      <vt:lpstr>Continued…</vt:lpstr>
      <vt:lpstr>Last but not least…</vt:lpstr>
      <vt:lpstr>Bonus Ideas</vt:lpstr>
      <vt:lpstr>Beginning of the Year Books </vt:lpstr>
      <vt:lpstr>PowerPoint Presentation</vt:lpstr>
      <vt:lpstr> Book Care Videos</vt:lpstr>
      <vt:lpstr>5-6 Book Care Video</vt:lpstr>
      <vt:lpstr>Now For the Fun Part</vt:lpstr>
      <vt:lpstr>Zip Your Lips</vt:lpstr>
      <vt:lpstr>  This Is How We Listen (To the tune of “Are You Sleeping”)   </vt:lpstr>
      <vt:lpstr>We are Quiet</vt:lpstr>
      <vt:lpstr>Estomos en silencio</vt:lpstr>
      <vt:lpstr>In the Library</vt:lpstr>
      <vt:lpstr>PowerPoint Presentation</vt:lpstr>
      <vt:lpstr>PowerPoint Presentation</vt:lpstr>
      <vt:lpstr>PowerPoint Presentation</vt:lpstr>
      <vt:lpstr>PowerPoint Presentation</vt:lpstr>
    </vt:vector>
  </TitlesOfParts>
  <Company>Illinois School District U-46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of the Year Check List</dc:title>
  <dc:creator>kimjones</dc:creator>
  <cp:lastModifiedBy>Kim Jones</cp:lastModifiedBy>
  <cp:revision>62</cp:revision>
  <dcterms:created xsi:type="dcterms:W3CDTF">2018-05-01T15:23:47Z</dcterms:created>
  <dcterms:modified xsi:type="dcterms:W3CDTF">2021-05-05T16:07:48Z</dcterms:modified>
</cp:coreProperties>
</file>